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353" r:id="rId3"/>
    <p:sldId id="354" r:id="rId4"/>
    <p:sldId id="355" r:id="rId5"/>
    <p:sldId id="356" r:id="rId6"/>
    <p:sldId id="357" r:id="rId7"/>
    <p:sldId id="358" r:id="rId8"/>
    <p:sldId id="364" r:id="rId9"/>
    <p:sldId id="365" r:id="rId10"/>
    <p:sldId id="366" r:id="rId11"/>
    <p:sldId id="367" r:id="rId12"/>
    <p:sldId id="359" r:id="rId13"/>
    <p:sldId id="374" r:id="rId14"/>
    <p:sldId id="360" r:id="rId15"/>
    <p:sldId id="368" r:id="rId16"/>
    <p:sldId id="361" r:id="rId17"/>
    <p:sldId id="362" r:id="rId18"/>
    <p:sldId id="369" r:id="rId19"/>
    <p:sldId id="370" r:id="rId20"/>
    <p:sldId id="371" r:id="rId21"/>
    <p:sldId id="372" r:id="rId22"/>
    <p:sldId id="373" r:id="rId23"/>
    <p:sldId id="384" r:id="rId24"/>
    <p:sldId id="363" r:id="rId25"/>
    <p:sldId id="378" r:id="rId26"/>
    <p:sldId id="379" r:id="rId27"/>
    <p:sldId id="377" r:id="rId28"/>
    <p:sldId id="376" r:id="rId29"/>
    <p:sldId id="375" r:id="rId30"/>
    <p:sldId id="383" r:id="rId31"/>
    <p:sldId id="385" r:id="rId32"/>
    <p:sldId id="382" r:id="rId33"/>
    <p:sldId id="381" r:id="rId34"/>
    <p:sldId id="386" r:id="rId35"/>
    <p:sldId id="270" r:id="rId36"/>
    <p:sldId id="272" r:id="rId37"/>
  </p:sldIdLst>
  <p:sldSz cx="9144000" cy="6858000" type="screen4x3"/>
  <p:notesSz cx="6858000" cy="9144000"/>
  <p:defaultTextStyle>
    <a:defPPr>
      <a:defRPr lang="mk-M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0404"/>
    <a:srgbClr val="333030"/>
    <a:srgbClr val="E32C22"/>
    <a:srgbClr val="332E2E"/>
    <a:srgbClr val="332B2B"/>
    <a:srgbClr val="E61212"/>
    <a:srgbClr val="730B0B"/>
    <a:srgbClr val="B95CCC"/>
    <a:srgbClr val="2E1533"/>
    <a:srgbClr val="3317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97" autoAdjust="0"/>
    <p:restoredTop sz="99821" autoAdjust="0"/>
  </p:normalViewPr>
  <p:slideViewPr>
    <p:cSldViewPr showGuides="1">
      <p:cViewPr varScale="1">
        <p:scale>
          <a:sx n="74" d="100"/>
          <a:sy n="74" d="100"/>
        </p:scale>
        <p:origin x="-1620" y="-90"/>
      </p:cViewPr>
      <p:guideLst>
        <p:guide orient="horz" pos="4319"/>
        <p:guide pos="328"/>
        <p:guide pos="54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2" d="100"/>
          <a:sy n="82" d="100"/>
        </p:scale>
        <p:origin x="-3180" y="-84"/>
      </p:cViewPr>
      <p:guideLst>
        <p:guide orient="horz" pos="2880"/>
        <p:guide pos="2160"/>
      </p:guideLst>
    </p:cSldViewPr>
  </p:notesViewPr>
  <p:gridSpacing cx="90012" cy="90012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mk-MK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8428AE-5650-4B42-BFF8-D1B3B4A7420A}" type="datetimeFigureOut">
              <a:rPr lang="mk-MK" smtClean="0"/>
              <a:pPr/>
              <a:t>05.05.2015</a:t>
            </a:fld>
            <a:endParaRPr lang="mk-M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mk-M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A2410-466B-417B-8D83-F6BFDF81EAD4}" type="slidenum">
              <a:rPr lang="mk-MK" smtClean="0"/>
              <a:pPr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4047161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mk-M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0EC16C-4E39-4437-9D3D-DA1B32D534CC}" type="datetimeFigureOut">
              <a:rPr lang="mk-MK" smtClean="0"/>
              <a:pPr/>
              <a:t>05.05.2015</a:t>
            </a:fld>
            <a:endParaRPr lang="mk-M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mk-M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0303B-A429-4010-B8B5-DDA049A7B3D1}" type="slidenum">
              <a:rPr lang="mk-MK" smtClean="0"/>
              <a:pPr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804749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</a:t>
            </a:fld>
            <a:endParaRPr lang="mk-MK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10</a:t>
            </a:fld>
            <a:endParaRPr lang="mk-MK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11</a:t>
            </a:fld>
            <a:endParaRPr lang="mk-MK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12</a:t>
            </a:fld>
            <a:endParaRPr lang="mk-MK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13</a:t>
            </a:fld>
            <a:endParaRPr lang="mk-MK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14</a:t>
            </a:fld>
            <a:endParaRPr lang="mk-MK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15</a:t>
            </a:fld>
            <a:endParaRPr lang="mk-MK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16</a:t>
            </a:fld>
            <a:endParaRPr lang="mk-MK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17</a:t>
            </a:fld>
            <a:endParaRPr lang="mk-MK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18</a:t>
            </a:fld>
            <a:endParaRPr lang="mk-MK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19</a:t>
            </a:fld>
            <a:endParaRPr lang="mk-MK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</a:t>
            </a:fld>
            <a:endParaRPr lang="mk-MK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20</a:t>
            </a:fld>
            <a:endParaRPr lang="mk-MK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21</a:t>
            </a:fld>
            <a:endParaRPr lang="mk-MK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22</a:t>
            </a:fld>
            <a:endParaRPr lang="mk-MK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23</a:t>
            </a:fld>
            <a:endParaRPr lang="mk-MK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24</a:t>
            </a:fld>
            <a:endParaRPr lang="mk-MK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25</a:t>
            </a:fld>
            <a:endParaRPr lang="mk-MK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26</a:t>
            </a:fld>
            <a:endParaRPr lang="mk-MK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27</a:t>
            </a:fld>
            <a:endParaRPr lang="mk-MK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28</a:t>
            </a:fld>
            <a:endParaRPr lang="mk-MK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29</a:t>
            </a:fld>
            <a:endParaRPr lang="mk-MK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</a:t>
            </a:fld>
            <a:endParaRPr lang="mk-MK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30</a:t>
            </a:fld>
            <a:endParaRPr lang="mk-MK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31</a:t>
            </a:fld>
            <a:endParaRPr lang="mk-MK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32</a:t>
            </a:fld>
            <a:endParaRPr lang="mk-MK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33</a:t>
            </a:fld>
            <a:endParaRPr lang="mk-MK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34</a:t>
            </a:fld>
            <a:endParaRPr lang="mk-MK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35</a:t>
            </a:fld>
            <a:endParaRPr lang="mk-MK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36</a:t>
            </a:fld>
            <a:endParaRPr lang="mk-MK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</a:t>
            </a:fld>
            <a:endParaRPr lang="mk-MK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</a:t>
            </a:fld>
            <a:endParaRPr lang="mk-MK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</a:t>
            </a:fld>
            <a:endParaRPr lang="mk-MK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</a:t>
            </a:fld>
            <a:endParaRPr lang="mk-MK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8</a:t>
            </a:fld>
            <a:endParaRPr lang="mk-MK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9</a:t>
            </a:fld>
            <a:endParaRPr lang="mk-MK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05.05.2015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05.05.2015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05.05.2015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05.05.2015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05.05.2015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05.05.2015</a:t>
            </a:fld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05.05.2015</a:t>
            </a:fld>
            <a:endParaRPr lang="mk-M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05.05.2015</a:t>
            </a:fld>
            <a:endParaRPr lang="mk-M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05.05.2015</a:t>
            </a:fld>
            <a:endParaRPr lang="mk-M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05.05.2015</a:t>
            </a:fld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mk-M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05.05.2015</a:t>
            </a:fld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45B2A-B224-4861-96E7-AC6904DA25A1}" type="datetimeFigureOut">
              <a:rPr lang="mk-MK" smtClean="0"/>
              <a:pPr/>
              <a:t>05.05.2015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mk-M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4.png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078164"/>
            <a:ext cx="7181850" cy="71278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2000" b="1" dirty="0" smtClean="0">
                <a:solidFill>
                  <a:schemeClr val="bg1"/>
                </a:solidFill>
                <a:latin typeface="Sansation" pitchFamily="2" charset="0"/>
              </a:rPr>
              <a:t>Лекция </a:t>
            </a:r>
            <a:r>
              <a:rPr lang="en-US" sz="2000" b="1" dirty="0" smtClean="0">
                <a:solidFill>
                  <a:schemeClr val="bg1"/>
                </a:solidFill>
                <a:latin typeface="Sansation" pitchFamily="2" charset="0"/>
              </a:rPr>
              <a:t>10</a:t>
            </a:r>
            <a:r>
              <a:rPr lang="ru-RU" sz="2000" b="1" dirty="0" smtClean="0">
                <a:solidFill>
                  <a:schemeClr val="bg1"/>
                </a:solidFill>
                <a:latin typeface="Sansation" pitchFamily="2" charset="0"/>
              </a:rPr>
              <a:t>. Внешние устройства ПК</a:t>
            </a:r>
            <a:endParaRPr lang="mk-MK" sz="20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1619240"/>
            <a:ext cx="7286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WELCOME</a:t>
            </a:r>
            <a:r>
              <a:rPr lang="en-US" sz="5400" b="1" dirty="0" smtClean="0">
                <a:latin typeface="Sansation" pitchFamily="2" charset="0"/>
              </a:rPr>
              <a:t> </a:t>
            </a:r>
            <a:r>
              <a: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TO</a:t>
            </a:r>
            <a:r>
              <a:rPr lang="en-US" sz="5400" b="1" dirty="0" smtClean="0">
                <a:latin typeface="Sansation" pitchFamily="2" charset="0"/>
              </a:rPr>
              <a:t> </a:t>
            </a:r>
            <a:r>
              <a:rPr lang="en-US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OUR</a:t>
            </a:r>
            <a:endParaRPr lang="mk-MK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2234206"/>
            <a:ext cx="7286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PRESENTATION</a:t>
            </a:r>
            <a:endParaRPr lang="mk-MK" sz="5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088" y="6324616"/>
            <a:ext cx="4693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>
                <a:solidFill>
                  <a:schemeClr val="bg1"/>
                </a:solidFill>
              </a:rPr>
              <a:t>Чесноков Сергей Евгеньевич, </a:t>
            </a:r>
            <a:r>
              <a:rPr lang="en-US" sz="1600" dirty="0" smtClean="0">
                <a:solidFill>
                  <a:schemeClr val="bg1"/>
                </a:solidFill>
              </a:rPr>
              <a:t>shesnokov@gmail.com</a:t>
            </a:r>
            <a:endParaRPr lang="ru-RU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animBg="1"/>
      <p:bldP spid="1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Мониторы на ЭЛТ, их характеристики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Внешние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устройства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73" name="AutoShape 1" descr="&gt;Периферийные устройства вывода данных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4" name="AutoShape 2" descr="&gt;Периферийные устройства вывода данных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605" name="AutoShape 5" descr="&gt;&amp;Pcy;&amp;iecy;&amp;rcy;&amp;icy;&amp;fcy;&amp;iecy;&amp;rcy;&amp;icy;&amp;jcy;&amp;ncy;&amp;ycy;&amp;iecy; &amp;ucy;&amp;scy;&amp;tcy;&amp;rcy;&amp;ocy;&amp;jcy;&amp;scy;&amp;tcy;&amp;vcy;&amp;acy; &amp;vcy;&amp;vcy;&amp;ocy;&amp;dcy;&amp;acy; &amp;dcy;&amp;acy;&amp;ncy;&amp;ncy;&amp;ycy;&amp;khcy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608" name="AutoShape 8" descr="&gt;&amp;Pcy;&amp;iecy;&amp;rcy;&amp;icy;&amp;fcy;&amp;iecy;&amp;rcy;&amp;icy;&amp;jcy;&amp;ncy;&amp;ycy;&amp;iecy; &amp;ucy;&amp;scy;&amp;tcy;&amp;rcy;&amp;ocy;&amp;jcy;&amp;scy;&amp;tcy;&amp;vcy;&amp;acy; &amp;vcy;&amp;vcy;&amp;ocy;&amp;dcy;&amp;acy; &amp;dcy;&amp;acy;&amp;ncy;&amp;ncy;&amp;ycy;&amp;khcy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228576" y="1347776"/>
            <a:ext cx="868684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Размер точки </a:t>
            </a:r>
            <a:r>
              <a:rPr lang="ru-RU" sz="1600" b="1" dirty="0" smtClean="0"/>
              <a:t>(часто этот параметр называют «шагом» точки) - каждый светящийся элемент экрана состоит из трех точек - красной, зеленой и синей. Размер (шаг) точки - это расстояние между центрами таких точек.</a:t>
            </a:r>
          </a:p>
          <a:p>
            <a:pPr algn="just"/>
            <a:r>
              <a:rPr lang="ru-RU" sz="1600" b="1" dirty="0" smtClean="0"/>
              <a:t/>
            </a:r>
            <a:br>
              <a:rPr lang="ru-RU" sz="1600" b="1" dirty="0" smtClean="0"/>
            </a:br>
            <a:r>
              <a:rPr lang="ru-RU" sz="1600" b="1" dirty="0" smtClean="0"/>
              <a:t>Чем меньше размер точки, тем выше четкость изображения и, соответственно, ниже нагрузка на зрение (особенно это касается работы с графикой, когда нужно рассматривать мелкие детали, а также дизайнерской и конструкторской работы). У хороших моделей мониторов размер (шаг) точки не превышает 0,28 мм. 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Яркость монитора. </a:t>
            </a:r>
            <a:r>
              <a:rPr lang="ru-RU" sz="1600" b="1" dirty="0" smtClean="0"/>
              <a:t>Единица измерения яркости — кд/м</a:t>
            </a:r>
            <a:r>
              <a:rPr lang="ru-RU" sz="1600" b="1" baseline="30000" dirty="0" smtClean="0"/>
              <a:t>2</a:t>
            </a:r>
            <a:r>
              <a:rPr lang="ru-RU" sz="1600" b="1" dirty="0" smtClean="0"/>
              <a:t> (канделы на квадратный метр). Обычно яркость </a:t>
            </a:r>
            <a:r>
              <a:rPr lang="ru-RU" sz="1600" b="1" dirty="0" err="1" smtClean="0"/>
              <a:t>ЭЛТ-мониторов</a:t>
            </a:r>
            <a:r>
              <a:rPr lang="ru-RU" sz="1600" b="1" dirty="0" smtClean="0"/>
              <a:t> находится в диапазоне от 80 до 120 кд/м</a:t>
            </a:r>
            <a:r>
              <a:rPr lang="ru-RU" sz="1600" b="1" baseline="30000" dirty="0" smtClean="0"/>
              <a:t>2</a:t>
            </a:r>
            <a:r>
              <a:rPr lang="ru-RU" sz="1600" b="1" dirty="0" smtClean="0"/>
              <a:t>. Чем выше значение яркости, тем лучше качество монитора.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Мониторы на ЭЛТ, их характеристики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Внешние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устройства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73" name="AutoShape 1" descr="&gt;Периферийные устройства вывода данных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4" name="AutoShape 2" descr="&gt;Периферийные устройства вывода данных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605" name="AutoShape 5" descr="&gt;&amp;Pcy;&amp;iecy;&amp;rcy;&amp;icy;&amp;fcy;&amp;iecy;&amp;rcy;&amp;icy;&amp;jcy;&amp;ncy;&amp;ycy;&amp;iecy; &amp;ucy;&amp;scy;&amp;tcy;&amp;rcy;&amp;ocy;&amp;jcy;&amp;scy;&amp;tcy;&amp;vcy;&amp;acy; &amp;vcy;&amp;vcy;&amp;ocy;&amp;dcy;&amp;acy; &amp;dcy;&amp;acy;&amp;ncy;&amp;ncy;&amp;ycy;&amp;khcy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608" name="AutoShape 8" descr="&gt;&amp;Pcy;&amp;iecy;&amp;rcy;&amp;icy;&amp;fcy;&amp;iecy;&amp;rcy;&amp;icy;&amp;jcy;&amp;ncy;&amp;ycy;&amp;iecy; &amp;ucy;&amp;scy;&amp;tcy;&amp;rcy;&amp;ocy;&amp;jcy;&amp;scy;&amp;tcy;&amp;vcy;&amp;acy; &amp;vcy;&amp;vcy;&amp;ocy;&amp;dcy;&amp;acy; &amp;dcy;&amp;acy;&amp;ncy;&amp;ncy;&amp;ycy;&amp;khcy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228576" y="1438264"/>
            <a:ext cx="86868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Антибликовое покрытие - </a:t>
            </a:r>
            <a:r>
              <a:rPr lang="ru-RU" sz="1600" b="1" dirty="0" smtClean="0"/>
              <a:t>покрытие наносится на экран фирмой-производителем и существенно снижает отражение света. </a:t>
            </a:r>
          </a:p>
          <a:p>
            <a:pPr algn="just"/>
            <a:r>
              <a:rPr lang="ru-RU" sz="1600" b="1" dirty="0" smtClean="0"/>
              <a:t>Антибликовые покрытия бывает разным: гравировка экрана, кремниевое покрытие, рассеивание снегового потока и др. Несмотря на то, что антибликовое покрытие несколько снижает контрастность, яркость и цветопередачу, оно намного повышает комфортность работы.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95904" y="3248024"/>
            <a:ext cx="3600762" cy="2714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Прямоугольник 13"/>
          <p:cNvSpPr/>
          <p:nvPr/>
        </p:nvSpPr>
        <p:spPr>
          <a:xfrm>
            <a:off x="228576" y="3429000"/>
            <a:ext cx="506732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Антистатическое покрытие - </a:t>
            </a:r>
            <a:r>
              <a:rPr lang="ru-RU" sz="1600" b="1" dirty="0" smtClean="0"/>
              <a:t>на экраны многих современных мониторов также нанесено антистатическое покрытие. Благодаря этому на поверхности экрана не возникает электростатический заряд, который способствует скоплению пыли.</a:t>
            </a:r>
          </a:p>
          <a:p>
            <a:pPr algn="just"/>
            <a:r>
              <a:rPr lang="ru-RU" sz="1600" b="1" dirty="0" smtClean="0"/>
              <a:t> </a:t>
            </a:r>
            <a:br>
              <a:rPr lang="ru-RU" sz="1600" b="1" dirty="0" smtClean="0"/>
            </a:br>
            <a:r>
              <a:rPr lang="ru-RU" sz="1600" b="1" dirty="0" smtClean="0"/>
              <a:t/>
            </a:r>
            <a:br>
              <a:rPr lang="ru-RU" sz="1600" b="1" dirty="0" smtClean="0"/>
            </a:br>
            <a:endParaRPr lang="ru-RU" sz="16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Мониторы на ЖК матрице, их характеристики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11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Внешние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устройства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73" name="AutoShape 1" descr="&gt;Периферийные устройства вывода данных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4" name="AutoShape 2" descr="&gt;Периферийные устройства вывода данных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605" name="AutoShape 5" descr="&gt;&amp;Pcy;&amp;iecy;&amp;rcy;&amp;icy;&amp;fcy;&amp;iecy;&amp;rcy;&amp;icy;&amp;jcy;&amp;ncy;&amp;ycy;&amp;iecy; &amp;ucy;&amp;scy;&amp;tcy;&amp;rcy;&amp;ocy;&amp;jcy;&amp;scy;&amp;tcy;&amp;vcy;&amp;acy; &amp;vcy;&amp;vcy;&amp;ocy;&amp;dcy;&amp;acy; &amp;dcy;&amp;acy;&amp;ncy;&amp;ncy;&amp;ycy;&amp;khcy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608" name="AutoShape 8" descr="&gt;&amp;Pcy;&amp;iecy;&amp;rcy;&amp;icy;&amp;fcy;&amp;iecy;&amp;rcy;&amp;icy;&amp;jcy;&amp;ncy;&amp;ycy;&amp;iecy; &amp;ucy;&amp;scy;&amp;tcy;&amp;rcy;&amp;ocy;&amp;jcy;&amp;scy;&amp;tcy;&amp;vcy;&amp;acy; &amp;vcy;&amp;vcy;&amp;ocy;&amp;dcy;&amp;acy; &amp;dcy;&amp;acy;&amp;ncy;&amp;ncy;&amp;ycy;&amp;khcy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576" y="1619240"/>
            <a:ext cx="6621203" cy="3981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Прямоугольник 13"/>
          <p:cNvSpPr/>
          <p:nvPr/>
        </p:nvSpPr>
        <p:spPr>
          <a:xfrm>
            <a:off x="6924688" y="1528752"/>
            <a:ext cx="19907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/>
              <a:t>Между двумя панелями находится слой так называемого </a:t>
            </a:r>
            <a:r>
              <a:rPr lang="ru-RU" sz="1600" b="1" dirty="0" err="1" smtClean="0">
                <a:solidFill>
                  <a:srgbClr val="C00000"/>
                </a:solidFill>
              </a:rPr>
              <a:t>цианофенила</a:t>
            </a:r>
            <a:r>
              <a:rPr lang="ru-RU" sz="1600" b="1" dirty="0" smtClean="0"/>
              <a:t>.</a:t>
            </a:r>
            <a:endParaRPr lang="ru-RU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Мониторы на ЖК матрице, их характеристики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12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Внешние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устройства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73" name="AutoShape 1" descr="&gt;Периферийные устройства вывода данных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4" name="AutoShape 2" descr="&gt;Периферийные устройства вывода данных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605" name="AutoShape 5" descr="&gt;&amp;Pcy;&amp;iecy;&amp;rcy;&amp;icy;&amp;fcy;&amp;iecy;&amp;rcy;&amp;icy;&amp;jcy;&amp;ncy;&amp;ycy;&amp;iecy; &amp;ucy;&amp;scy;&amp;tcy;&amp;rcy;&amp;ocy;&amp;jcy;&amp;scy;&amp;tcy;&amp;vcy;&amp;acy; &amp;vcy;&amp;vcy;&amp;ocy;&amp;dcy;&amp;acy; &amp;dcy;&amp;acy;&amp;ncy;&amp;ncy;&amp;ycy;&amp;khcy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608" name="AutoShape 8" descr="&gt;&amp;Pcy;&amp;iecy;&amp;rcy;&amp;icy;&amp;fcy;&amp;iecy;&amp;rcy;&amp;icy;&amp;jcy;&amp;ncy;&amp;ycy;&amp;iecy; &amp;ucy;&amp;scy;&amp;tcy;&amp;rcy;&amp;ocy;&amp;jcy;&amp;scy;&amp;tcy;&amp;vcy;&amp;acy; &amp;vcy;&amp;vcy;&amp;ocy;&amp;dcy;&amp;acy; &amp;dcy;&amp;acy;&amp;ncy;&amp;ncy;&amp;ycy;&amp;khcy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6743712" y="1438264"/>
            <a:ext cx="217171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/>
              <a:t>Под воздействием электрического тока газ (неон или ксенон) превращается в </a:t>
            </a:r>
            <a:r>
              <a:rPr lang="ru-RU" sz="1600" b="1" dirty="0" smtClean="0">
                <a:solidFill>
                  <a:srgbClr val="C00000"/>
                </a:solidFill>
              </a:rPr>
              <a:t>плазму</a:t>
            </a:r>
            <a:r>
              <a:rPr lang="ru-RU" sz="1600" b="1" dirty="0" smtClean="0"/>
              <a:t>, в результате высвобождается энергия в виде ультрафиолетового излучения, а оно в свою очередь вызывает свечение покрытых фосфором люминофоров.</a:t>
            </a:r>
            <a:endParaRPr lang="ru-RU" sz="1600" b="1" dirty="0"/>
          </a:p>
        </p:txBody>
      </p:sp>
      <p:pic>
        <p:nvPicPr>
          <p:cNvPr id="7170" name="Picture 2" descr="http://www.av-tv-hit.ru/files/uploads/jkpl02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8088" y="1528752"/>
            <a:ext cx="6442260" cy="43434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TN (twisted </a:t>
            </a:r>
            <a:r>
              <a:rPr lang="en-US" sz="1600" b="1" dirty="0" err="1" smtClean="0">
                <a:solidFill>
                  <a:schemeClr val="bg1"/>
                </a:solidFill>
                <a:latin typeface="Sansation" pitchFamily="2" charset="0"/>
              </a:rPr>
              <a:t>nematic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) 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матрица.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13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Внешние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устройства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73" name="AutoShape 1" descr="&gt;Периферийные устройства вывода данных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4" name="AutoShape 2" descr="&gt;Периферийные устройства вывода данных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605" name="AutoShape 5" descr="&gt;&amp;Pcy;&amp;iecy;&amp;rcy;&amp;icy;&amp;fcy;&amp;iecy;&amp;rcy;&amp;icy;&amp;jcy;&amp;ncy;&amp;ycy;&amp;iecy; &amp;ucy;&amp;scy;&amp;tcy;&amp;rcy;&amp;ocy;&amp;jcy;&amp;scy;&amp;tcy;&amp;vcy;&amp;acy; &amp;vcy;&amp;vcy;&amp;ocy;&amp;dcy;&amp;acy; &amp;dcy;&amp;acy;&amp;ncy;&amp;ncy;&amp;ycy;&amp;khcy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608" name="AutoShape 8" descr="&gt;&amp;Pcy;&amp;iecy;&amp;rcy;&amp;icy;&amp;fcy;&amp;iecy;&amp;rcy;&amp;icy;&amp;jcy;&amp;ncy;&amp;ycy;&amp;iecy; &amp;ucy;&amp;scy;&amp;tcy;&amp;rcy;&amp;ocy;&amp;jcy;&amp;scy;&amp;tcy;&amp;vcy;&amp;acy; &amp;vcy;&amp;vcy;&amp;ocy;&amp;dcy;&amp;acy; &amp;dcy;&amp;acy;&amp;ncy;&amp;ncy;&amp;ycy;&amp;khcy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2769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78824" y="3429000"/>
            <a:ext cx="5265175" cy="2761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28576" y="1347776"/>
            <a:ext cx="4468126" cy="22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Прямоугольник 13"/>
          <p:cNvSpPr/>
          <p:nvPr/>
        </p:nvSpPr>
        <p:spPr>
          <a:xfrm>
            <a:off x="4752976" y="1347776"/>
            <a:ext cx="439102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/>
              <a:t>Способны передавать цвет в 18-и или </a:t>
            </a:r>
          </a:p>
          <a:p>
            <a:r>
              <a:rPr lang="ru-RU" sz="1600" b="1" dirty="0" smtClean="0"/>
              <a:t>24-х битном диапазоне (6 или 8 бит на каждый канал RGB), что хоть и является неплохим показателем в сравнении с первыми ЖК мониторами на TN, в наше время этого бывает недостаточно для качественной цветопередачи.</a:t>
            </a:r>
            <a:endParaRPr lang="ru-RU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TN (twisted </a:t>
            </a:r>
            <a:r>
              <a:rPr lang="en-US" sz="1600" b="1" dirty="0" err="1" smtClean="0">
                <a:solidFill>
                  <a:schemeClr val="bg1"/>
                </a:solidFill>
                <a:latin typeface="Sansation" pitchFamily="2" charset="0"/>
              </a:rPr>
              <a:t>nematic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) 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матрица.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14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Внешние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устройства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73" name="AutoShape 1" descr="&gt;Периферийные устройства вывода данных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4" name="AutoShape 2" descr="&gt;Периферийные устройства вывода данных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605" name="AutoShape 5" descr="&gt;&amp;Pcy;&amp;iecy;&amp;rcy;&amp;icy;&amp;fcy;&amp;iecy;&amp;rcy;&amp;icy;&amp;jcy;&amp;ncy;&amp;ycy;&amp;iecy; &amp;ucy;&amp;scy;&amp;tcy;&amp;rcy;&amp;ocy;&amp;jcy;&amp;scy;&amp;tcy;&amp;vcy;&amp;acy; &amp;vcy;&amp;vcy;&amp;ocy;&amp;dcy;&amp;acy; &amp;dcy;&amp;acy;&amp;ncy;&amp;ncy;&amp;ycy;&amp;khcy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608" name="AutoShape 8" descr="&gt;&amp;Pcy;&amp;iecy;&amp;rcy;&amp;icy;&amp;fcy;&amp;iecy;&amp;rcy;&amp;icy;&amp;jcy;&amp;ncy;&amp;ycy;&amp;iecy; &amp;ucy;&amp;scy;&amp;tcy;&amp;rcy;&amp;ocy;&amp;jcy;&amp;scy;&amp;tcy;&amp;vcy;&amp;acy; &amp;vcy;&amp;vcy;&amp;ocy;&amp;dcy;&amp;acy; &amp;dcy;&amp;acy;&amp;ncy;&amp;ncy;&amp;ycy;&amp;khcy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228576" y="1438264"/>
            <a:ext cx="868684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b="1" dirty="0" smtClean="0"/>
              <a:t>Мониторы на матрице TN имеют следующие </a:t>
            </a:r>
            <a:r>
              <a:rPr lang="ru-RU" sz="1600" b="1" dirty="0" smtClean="0">
                <a:solidFill>
                  <a:srgbClr val="C00000"/>
                </a:solidFill>
              </a:rPr>
              <a:t>плюсы</a:t>
            </a:r>
            <a:r>
              <a:rPr lang="ru-RU" sz="1600" b="1" dirty="0" smtClean="0"/>
              <a:t>:</a:t>
            </a:r>
          </a:p>
          <a:p>
            <a:pPr>
              <a:lnSpc>
                <a:spcPct val="150000"/>
              </a:lnSpc>
            </a:pPr>
            <a:r>
              <a:rPr lang="ru-RU" sz="1600" b="1" dirty="0" smtClean="0"/>
              <a:t>-  Высокая скорость отклика.</a:t>
            </a:r>
          </a:p>
          <a:p>
            <a:pPr>
              <a:lnSpc>
                <a:spcPct val="150000"/>
              </a:lnSpc>
            </a:pPr>
            <a:r>
              <a:rPr lang="ru-RU" sz="1600" b="1" dirty="0" smtClean="0"/>
              <a:t>-  Низкая цена.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ru-RU" sz="1600" b="1" dirty="0" smtClean="0"/>
              <a:t>  Высокий уровень яркости и возможность использования любых подсветок.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ru-RU" sz="1600" b="1" dirty="0" smtClean="0"/>
          </a:p>
          <a:p>
            <a:pPr>
              <a:lnSpc>
                <a:spcPct val="150000"/>
              </a:lnSpc>
            </a:pPr>
            <a:r>
              <a:rPr lang="ru-RU" sz="1600" b="1" dirty="0" smtClean="0"/>
              <a:t>Мониторы на матрице TN имеют следующие </a:t>
            </a:r>
            <a:r>
              <a:rPr lang="ru-RU" sz="1600" b="1" dirty="0" smtClean="0">
                <a:solidFill>
                  <a:srgbClr val="C00000"/>
                </a:solidFill>
              </a:rPr>
              <a:t>минусы</a:t>
            </a:r>
            <a:r>
              <a:rPr lang="ru-RU" sz="1600" b="1" dirty="0" smtClean="0"/>
              <a:t>:</a:t>
            </a:r>
          </a:p>
          <a:p>
            <a:pPr>
              <a:lnSpc>
                <a:spcPct val="150000"/>
              </a:lnSpc>
            </a:pPr>
            <a:r>
              <a:rPr lang="ru-RU" sz="1600" b="1" dirty="0" smtClean="0"/>
              <a:t>- Маленькие углы обзора. Искажения цвета вплоть до инверсии при взгляде под острым углом. Особенно выражено при взгляде снизу вверх.</a:t>
            </a:r>
            <a:br>
              <a:rPr lang="ru-RU" sz="1600" b="1" dirty="0" smtClean="0"/>
            </a:br>
            <a:r>
              <a:rPr lang="ru-RU" sz="1600" b="1" dirty="0" smtClean="0"/>
              <a:t>- Довольно плохой уровень контрастности.</a:t>
            </a:r>
          </a:p>
          <a:p>
            <a:pPr>
              <a:lnSpc>
                <a:spcPct val="150000"/>
              </a:lnSpc>
            </a:pPr>
            <a:r>
              <a:rPr lang="ru-RU" sz="1600" b="1" dirty="0" smtClean="0"/>
              <a:t>- Неправильная, неточная цветопередача.</a:t>
            </a:r>
          </a:p>
          <a:p>
            <a:pPr>
              <a:buFontTx/>
              <a:buChar char="-"/>
            </a:pPr>
            <a:endParaRPr lang="ru-RU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IPS (In Plane Switching) </a:t>
            </a:r>
            <a:r>
              <a:rPr lang="en-US" sz="1600" b="1" dirty="0" err="1" smtClean="0">
                <a:solidFill>
                  <a:schemeClr val="bg1"/>
                </a:solidFill>
                <a:latin typeface="Sansation" pitchFamily="2" charset="0"/>
              </a:rPr>
              <a:t>матрицы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Внешние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устройства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73" name="AutoShape 1" descr="&gt;Периферийные устройства вывода данных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4" name="AutoShape 2" descr="&gt;Периферийные устройства вывода данных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605" name="AutoShape 5" descr="&gt;&amp;Pcy;&amp;iecy;&amp;rcy;&amp;icy;&amp;fcy;&amp;iecy;&amp;rcy;&amp;icy;&amp;jcy;&amp;ncy;&amp;ycy;&amp;iecy; &amp;ucy;&amp;scy;&amp;tcy;&amp;rcy;&amp;ocy;&amp;jcy;&amp;scy;&amp;tcy;&amp;vcy;&amp;acy; &amp;vcy;&amp;vcy;&amp;ocy;&amp;dcy;&amp;acy; &amp;dcy;&amp;acy;&amp;ncy;&amp;ncy;&amp;ycy;&amp;khcy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608" name="AutoShape 8" descr="&gt;&amp;Pcy;&amp;iecy;&amp;rcy;&amp;icy;&amp;fcy;&amp;iecy;&amp;rcy;&amp;icy;&amp;jcy;&amp;ncy;&amp;ycy;&amp;iecy; &amp;ucy;&amp;scy;&amp;tcy;&amp;rcy;&amp;ocy;&amp;jcy;&amp;scy;&amp;tcy;&amp;vcy;&amp;acy; &amp;vcy;&amp;vcy;&amp;ocy;&amp;dcy;&amp;acy; &amp;dcy;&amp;acy;&amp;ncy;&amp;ncy;&amp;ycy;&amp;khcy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3576632" y="1257288"/>
            <a:ext cx="53387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Данная технология была заменена на </a:t>
            </a:r>
            <a:r>
              <a:rPr lang="ru-RU" sz="1600" b="1" dirty="0" smtClean="0">
                <a:solidFill>
                  <a:srgbClr val="C00000"/>
                </a:solidFill>
              </a:rPr>
              <a:t>S-IPS</a:t>
            </a:r>
            <a:r>
              <a:rPr lang="ru-RU" sz="1600" b="1" dirty="0" smtClean="0"/>
              <a:t> (</a:t>
            </a:r>
            <a:r>
              <a:rPr lang="ru-RU" sz="1600" b="1" dirty="0" err="1" smtClean="0"/>
              <a:t>Super-IPS</a:t>
            </a:r>
            <a:r>
              <a:rPr lang="ru-RU" sz="1600" b="1" dirty="0" smtClean="0"/>
              <a:t>). Мониторы с данной технологией производят </a:t>
            </a:r>
            <a:r>
              <a:rPr lang="ru-RU" sz="1600" b="1" dirty="0" err="1" smtClean="0"/>
              <a:t>Dell</a:t>
            </a:r>
            <a:r>
              <a:rPr lang="ru-RU" sz="1600" b="1" dirty="0" smtClean="0"/>
              <a:t>, LG, </a:t>
            </a:r>
            <a:r>
              <a:rPr lang="ru-RU" sz="1600" b="1" dirty="0" err="1" smtClean="0"/>
              <a:t>Philips</a:t>
            </a:r>
            <a:r>
              <a:rPr lang="ru-RU" sz="1600" b="1" dirty="0" smtClean="0"/>
              <a:t>, </a:t>
            </a:r>
            <a:r>
              <a:rPr lang="ru-RU" sz="1600" b="1" dirty="0" err="1" smtClean="0"/>
              <a:t>Nec</a:t>
            </a:r>
            <a:r>
              <a:rPr lang="ru-RU" sz="1600" b="1" dirty="0" smtClean="0"/>
              <a:t>, </a:t>
            </a:r>
            <a:r>
              <a:rPr lang="ru-RU" sz="1600" b="1" dirty="0" err="1" smtClean="0"/>
              <a:t>ViewSonic</a:t>
            </a:r>
            <a:r>
              <a:rPr lang="ru-RU" sz="1600" b="1" dirty="0" smtClean="0"/>
              <a:t>, ASUS и </a:t>
            </a:r>
            <a:r>
              <a:rPr lang="ru-RU" sz="1600" b="1" dirty="0" err="1" smtClean="0"/>
              <a:t>Samsung</a:t>
            </a:r>
            <a:r>
              <a:rPr lang="ru-RU" sz="1600" b="1" dirty="0" smtClean="0"/>
              <a:t> (PLS). </a:t>
            </a:r>
          </a:p>
          <a:p>
            <a:pPr algn="just"/>
            <a:r>
              <a:rPr lang="ru-RU" sz="1600" b="1" dirty="0" smtClean="0"/>
              <a:t>Основное предназначение данных мониторов – работа с графикой, обработка фото и другие задачи, где требуется точная цветопередача, контрастность и соответствие стандартам </a:t>
            </a:r>
            <a:r>
              <a:rPr lang="ru-RU" sz="1600" b="1" dirty="0" err="1" smtClean="0"/>
              <a:t>sRGB</a:t>
            </a:r>
            <a:r>
              <a:rPr lang="ru-RU" sz="1600" b="1" dirty="0" smtClean="0"/>
              <a:t> и </a:t>
            </a:r>
            <a:r>
              <a:rPr lang="ru-RU" sz="1600" b="1" dirty="0" err="1" smtClean="0"/>
              <a:t>Adobe</a:t>
            </a:r>
            <a:r>
              <a:rPr lang="ru-RU" sz="1600" b="1" dirty="0" smtClean="0"/>
              <a:t> RGB.</a:t>
            </a:r>
            <a:endParaRPr lang="ru-RU" sz="1600" b="1" dirty="0"/>
          </a:p>
        </p:txBody>
      </p:sp>
      <p:pic>
        <p:nvPicPr>
          <p:cNvPr id="28673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8088" y="1347776"/>
            <a:ext cx="3348056" cy="466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576632" y="3881440"/>
            <a:ext cx="5291182" cy="2284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IPS (In Plane Switching) </a:t>
            </a:r>
            <a:r>
              <a:rPr lang="en-US" sz="1600" b="1" dirty="0" err="1" smtClean="0">
                <a:solidFill>
                  <a:schemeClr val="bg1"/>
                </a:solidFill>
                <a:latin typeface="Sansation" pitchFamily="2" charset="0"/>
              </a:rPr>
              <a:t>матрицы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Внешние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устройства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73" name="AutoShape 1" descr="&gt;Периферийные устройства вывода данных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4" name="AutoShape 2" descr="&gt;Периферийные устройства вывода данных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605" name="AutoShape 5" descr="&gt;&amp;Pcy;&amp;iecy;&amp;rcy;&amp;icy;&amp;fcy;&amp;iecy;&amp;rcy;&amp;icy;&amp;jcy;&amp;ncy;&amp;ycy;&amp;iecy; &amp;ucy;&amp;scy;&amp;tcy;&amp;rcy;&amp;ocy;&amp;jcy;&amp;scy;&amp;tcy;&amp;vcy;&amp;acy; &amp;vcy;&amp;vcy;&amp;ocy;&amp;dcy;&amp;acy; &amp;dcy;&amp;acy;&amp;ncy;&amp;ncy;&amp;ycy;&amp;khcy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608" name="AutoShape 8" descr="&gt;&amp;Pcy;&amp;iecy;&amp;rcy;&amp;icy;&amp;fcy;&amp;iecy;&amp;rcy;&amp;icy;&amp;jcy;&amp;ncy;&amp;ycy;&amp;iecy; &amp;ucy;&amp;scy;&amp;tcy;&amp;rcy;&amp;ocy;&amp;jcy;&amp;scy;&amp;tcy;&amp;vcy;&amp;acy; &amp;vcy;&amp;vcy;&amp;ocy;&amp;dcy;&amp;acy; &amp;dcy;&amp;acy;&amp;ncy;&amp;ncy;&amp;ycy;&amp;khcy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228576" y="1166800"/>
            <a:ext cx="859636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b="1" dirty="0" smtClean="0"/>
              <a:t>Основные плюсы мониторов на IPS матрице:</a:t>
            </a:r>
          </a:p>
          <a:p>
            <a:pPr>
              <a:lnSpc>
                <a:spcPct val="150000"/>
              </a:lnSpc>
            </a:pPr>
            <a:r>
              <a:rPr lang="ru-RU" sz="1600" b="1" dirty="0" smtClean="0"/>
              <a:t>- Лучшая в мире цветопередача среди TFT LCD панелей.</a:t>
            </a:r>
          </a:p>
          <a:p>
            <a:pPr>
              <a:lnSpc>
                <a:spcPct val="150000"/>
              </a:lnSpc>
            </a:pPr>
            <a:r>
              <a:rPr lang="ru-RU" sz="1600" b="1" dirty="0" smtClean="0"/>
              <a:t>- Высокие углы обзора. 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ru-RU" sz="1600" b="1" dirty="0" smtClean="0"/>
              <a:t> Хороший уровень статичной контрастности и точности передачи оттенков.</a:t>
            </a:r>
          </a:p>
          <a:p>
            <a:pPr>
              <a:lnSpc>
                <a:spcPct val="150000"/>
              </a:lnSpc>
            </a:pPr>
            <a:endParaRPr lang="ru-RU" sz="1600" b="1" dirty="0" smtClean="0"/>
          </a:p>
          <a:p>
            <a:pPr>
              <a:lnSpc>
                <a:spcPct val="150000"/>
              </a:lnSpc>
            </a:pPr>
            <a:r>
              <a:rPr lang="ru-RU" sz="1600" b="1" dirty="0" smtClean="0"/>
              <a:t>Из минусов IPS можно отметить:</a:t>
            </a:r>
          </a:p>
          <a:p>
            <a:pPr>
              <a:lnSpc>
                <a:spcPct val="150000"/>
              </a:lnSpc>
            </a:pPr>
            <a:r>
              <a:rPr lang="ru-RU" sz="1600" b="1" dirty="0" smtClean="0"/>
              <a:t>- Более высокая цена.</a:t>
            </a:r>
          </a:p>
          <a:p>
            <a:pPr>
              <a:lnSpc>
                <a:spcPct val="150000"/>
              </a:lnSpc>
            </a:pPr>
            <a:r>
              <a:rPr lang="ru-RU" sz="1600" b="1" dirty="0" smtClean="0"/>
              <a:t>- Обычно более крупные габариты и вес, в сравнении с мониторами на TN матрице. - Большее энергопотребление.</a:t>
            </a:r>
          </a:p>
          <a:p>
            <a:pPr>
              <a:lnSpc>
                <a:spcPct val="150000"/>
              </a:lnSpc>
            </a:pPr>
            <a:r>
              <a:rPr lang="ru-RU" sz="1600" b="1" dirty="0" smtClean="0"/>
              <a:t>- Низкая скорость отклика пикселей, но лучше чем у *VA матриц.</a:t>
            </a:r>
            <a:br>
              <a:rPr lang="ru-RU" sz="1600" b="1" dirty="0" smtClean="0"/>
            </a:br>
            <a:r>
              <a:rPr lang="ru-RU" sz="1600" b="1" dirty="0" smtClean="0"/>
              <a:t>- На данных матрицах, чаще чем на остальных встречаются такие неприятные моменты как </a:t>
            </a:r>
            <a:r>
              <a:rPr lang="ru-RU" sz="1600" b="1" dirty="0" err="1" smtClean="0"/>
              <a:t>glow</a:t>
            </a:r>
            <a:r>
              <a:rPr lang="ru-RU" sz="1600" b="1" dirty="0" smtClean="0"/>
              <a:t>, «мокрая тряпка» и высокий </a:t>
            </a:r>
            <a:r>
              <a:rPr lang="ru-RU" sz="1600" b="1" dirty="0" err="1" smtClean="0"/>
              <a:t>input-lag</a:t>
            </a:r>
            <a:r>
              <a:rPr lang="ru-RU" sz="1600" b="1" dirty="0" smtClean="0"/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ru-RU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IPS (In Plane Switching) </a:t>
            </a:r>
            <a:r>
              <a:rPr lang="en-US" sz="1600" b="1" dirty="0" err="1" smtClean="0">
                <a:solidFill>
                  <a:schemeClr val="bg1"/>
                </a:solidFill>
                <a:latin typeface="Sansation" pitchFamily="2" charset="0"/>
              </a:rPr>
              <a:t>матрицы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17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Внешние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устройства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73" name="AutoShape 1" descr="&gt;Периферийные устройства вывода данных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4" name="AutoShape 2" descr="&gt;Периферийные устройства вывода данных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605" name="AutoShape 5" descr="&gt;&amp;Pcy;&amp;iecy;&amp;rcy;&amp;icy;&amp;fcy;&amp;iecy;&amp;rcy;&amp;icy;&amp;jcy;&amp;ncy;&amp;ycy;&amp;iecy; &amp;ucy;&amp;scy;&amp;tcy;&amp;rcy;&amp;ocy;&amp;jcy;&amp;scy;&amp;tcy;&amp;vcy;&amp;acy; &amp;vcy;&amp;vcy;&amp;ocy;&amp;dcy;&amp;acy; &amp;dcy;&amp;acy;&amp;ncy;&amp;ncy;&amp;ycy;&amp;khcy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608" name="AutoShape 8" descr="&gt;&amp;Pcy;&amp;iecy;&amp;rcy;&amp;icy;&amp;fcy;&amp;iecy;&amp;rcy;&amp;icy;&amp;jcy;&amp;ncy;&amp;ycy;&amp;iecy; &amp;ucy;&amp;scy;&amp;tcy;&amp;rcy;&amp;ocy;&amp;jcy;&amp;scy;&amp;tcy;&amp;vcy;&amp;acy; &amp;vcy;&amp;vcy;&amp;ocy;&amp;dcy;&amp;acy; &amp;dcy;&amp;acy;&amp;ncy;&amp;ncy;&amp;ycy;&amp;khcy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138088" y="1257288"/>
            <a:ext cx="8777336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/>
              <a:t>Современные виды IPS матриц:</a:t>
            </a:r>
          </a:p>
          <a:p>
            <a:endParaRPr lang="ru-RU" sz="1600" b="1" dirty="0" smtClean="0"/>
          </a:p>
          <a:p>
            <a:pPr algn="just"/>
            <a:r>
              <a:rPr lang="ru-RU" sz="1600" b="1" u="sng" dirty="0" smtClean="0">
                <a:solidFill>
                  <a:srgbClr val="C00000"/>
                </a:solidFill>
              </a:rPr>
              <a:t>AS-IPS</a:t>
            </a:r>
            <a:r>
              <a:rPr lang="ru-RU" sz="1600" b="1" dirty="0" smtClean="0"/>
              <a:t> – улучшенная версия S-IPS матрицы, в которой частично была устранена проблема плохой контрастности.</a:t>
            </a:r>
          </a:p>
          <a:p>
            <a:pPr algn="just"/>
            <a:r>
              <a:rPr lang="ru-RU" sz="1600" b="1" u="sng" dirty="0" smtClean="0">
                <a:solidFill>
                  <a:srgbClr val="C00000"/>
                </a:solidFill>
              </a:rPr>
              <a:t>H-IPS</a:t>
            </a:r>
            <a:r>
              <a:rPr lang="ru-RU" sz="1600" b="1" dirty="0" smtClean="0"/>
              <a:t> – ещё значительнее улучшена контрастность и убрана засветка фиолетовым цветом при взгляде на монитор сбоку. С её выходом в 2006 году, сейчас практически заменила мониторы с S-IPS матрицей.</a:t>
            </a:r>
          </a:p>
          <a:p>
            <a:pPr algn="just"/>
            <a:r>
              <a:rPr lang="ru-RU" sz="1600" b="1" u="sng" dirty="0" err="1" smtClean="0">
                <a:solidFill>
                  <a:srgbClr val="C00000"/>
                </a:solidFill>
              </a:rPr>
              <a:t>e-IPS</a:t>
            </a:r>
            <a:r>
              <a:rPr lang="ru-RU" sz="1600" b="1" dirty="0" smtClean="0"/>
              <a:t> – разновидность H-IPS, но более дешёвая в производстве матрица, которая обеспечивает стандартный для IPS цветовой охват в 24 бита (по 8 на RGB-канал). Матрица специально высветлена, что даёт возможность использования LED подсветок и менее мощных CCFL. Нацелена на средний и бюджетный сектор рынка. Подходит практически для любых целей.</a:t>
            </a:r>
          </a:p>
          <a:p>
            <a:pPr algn="just"/>
            <a:r>
              <a:rPr lang="ru-RU" sz="1600" b="1" u="sng" dirty="0" err="1" smtClean="0">
                <a:solidFill>
                  <a:srgbClr val="C00000"/>
                </a:solidFill>
              </a:rPr>
              <a:t>p-IPS</a:t>
            </a:r>
            <a:r>
              <a:rPr lang="ru-RU" sz="1600" b="1" dirty="0" smtClean="0"/>
              <a:t> – самая продвинутая IPS матрица на 2011 год, продолжение развития H-IPS. Имеет цветовой охват 30 бит (по 10 на каждый канал RGB), лучшую скорость отклика в сравнении с S-IPS, расширенный уровень контрастности и лучшие углы обзора в своём классе. Не рекомендуется для использования в играх с низкой сменой частоты кадров. Подтормаживания становятся более выраженными накладываясь на скорость отклика, что вызывает моргания и замыленность.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IPS (In Plane Switching) </a:t>
            </a:r>
            <a:r>
              <a:rPr lang="en-US" sz="1600" b="1" dirty="0" err="1" smtClean="0">
                <a:solidFill>
                  <a:schemeClr val="bg1"/>
                </a:solidFill>
                <a:latin typeface="Sansation" pitchFamily="2" charset="0"/>
              </a:rPr>
              <a:t>матрицы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Внешние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устройства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73" name="AutoShape 1" descr="&gt;Периферийные устройства вывода данных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4" name="AutoShape 2" descr="&gt;Периферийные устройства вывода данных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605" name="AutoShape 5" descr="&gt;&amp;Pcy;&amp;iecy;&amp;rcy;&amp;icy;&amp;fcy;&amp;iecy;&amp;rcy;&amp;icy;&amp;jcy;&amp;ncy;&amp;ycy;&amp;iecy; &amp;ucy;&amp;scy;&amp;tcy;&amp;rcy;&amp;ocy;&amp;jcy;&amp;scy;&amp;tcy;&amp;vcy;&amp;acy; &amp;vcy;&amp;vcy;&amp;ocy;&amp;dcy;&amp;acy; &amp;dcy;&amp;acy;&amp;ncy;&amp;ncy;&amp;ycy;&amp;khcy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608" name="AutoShape 8" descr="&gt;&amp;Pcy;&amp;iecy;&amp;rcy;&amp;icy;&amp;fcy;&amp;iecy;&amp;rcy;&amp;icy;&amp;jcy;&amp;ncy;&amp;ycy;&amp;iecy; &amp;ucy;&amp;scy;&amp;tcy;&amp;rcy;&amp;ocy;&amp;jcy;&amp;scy;&amp;tcy;&amp;vcy;&amp;acy; &amp;vcy;&amp;vcy;&amp;ocy;&amp;dcy;&amp;acy; &amp;dcy;&amp;acy;&amp;ncy;&amp;ncy;&amp;ycy;&amp;khcy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138088" y="1257288"/>
            <a:ext cx="877733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/>
              <a:t>Современные виды IPS матриц:</a:t>
            </a:r>
          </a:p>
          <a:p>
            <a:endParaRPr lang="ru-RU" sz="1600" b="1" dirty="0" smtClean="0"/>
          </a:p>
          <a:p>
            <a:pPr algn="just"/>
            <a:r>
              <a:rPr lang="ru-RU" sz="1600" b="1" u="sng" dirty="0" smtClean="0">
                <a:solidFill>
                  <a:srgbClr val="C00000"/>
                </a:solidFill>
              </a:rPr>
              <a:t>UH-IPS</a:t>
            </a:r>
            <a:r>
              <a:rPr lang="ru-RU" sz="1600" b="1" dirty="0" smtClean="0">
                <a:solidFill>
                  <a:srgbClr val="C00000"/>
                </a:solidFill>
              </a:rPr>
              <a:t>  </a:t>
            </a:r>
            <a:r>
              <a:rPr lang="ru-RU" sz="1600" b="1" dirty="0" smtClean="0"/>
              <a:t>- сравнима с </a:t>
            </a:r>
            <a:r>
              <a:rPr lang="ru-RU" sz="1600" b="1" dirty="0" err="1" smtClean="0"/>
              <a:t>e-IPS</a:t>
            </a:r>
            <a:r>
              <a:rPr lang="ru-RU" sz="1600" b="1" dirty="0" smtClean="0"/>
              <a:t>. Тоже высветлена для использования совместно с LED подсветками. При этом немного пострадал чёрный цвет.</a:t>
            </a:r>
          </a:p>
          <a:p>
            <a:r>
              <a:rPr lang="ru-RU" sz="1600" b="1" u="sng" dirty="0" smtClean="0">
                <a:solidFill>
                  <a:srgbClr val="C00000"/>
                </a:solidFill>
              </a:rPr>
              <a:t>S-IPS II</a:t>
            </a:r>
            <a:r>
              <a:rPr lang="ru-RU" sz="1600" b="1" dirty="0" smtClean="0">
                <a:solidFill>
                  <a:srgbClr val="C00000"/>
                </a:solidFill>
              </a:rPr>
              <a:t> </a:t>
            </a:r>
            <a:r>
              <a:rPr lang="ru-RU" sz="1600" b="1" dirty="0" smtClean="0"/>
              <a:t>- аналогична по параметрам с UH-IPS.</a:t>
            </a:r>
          </a:p>
          <a:p>
            <a:pPr algn="just"/>
            <a:r>
              <a:rPr lang="ru-RU" sz="1600" b="1" u="sng" dirty="0" smtClean="0">
                <a:solidFill>
                  <a:srgbClr val="C00000"/>
                </a:solidFill>
              </a:rPr>
              <a:t>PLS</a:t>
            </a:r>
            <a:r>
              <a:rPr lang="ru-RU" sz="1600" b="1" dirty="0" smtClean="0"/>
              <a:t> - вариация IPS от компании </a:t>
            </a:r>
            <a:r>
              <a:rPr lang="ru-RU" sz="1600" b="1" dirty="0" err="1" smtClean="0"/>
              <a:t>Samsung</a:t>
            </a:r>
            <a:r>
              <a:rPr lang="ru-RU" sz="1600" b="1" dirty="0" smtClean="0"/>
              <a:t>. В отличии от IPS, есть возможность размещать пиксели более плотно, но при этом страдает контрастность (не очень удачная для этого конструкция пикселей). Контрастность не выше 600:1 - самый низкий показатель среди LCD матриц. Даже у TN матриц данный показатель выше. Матрицы PLS могут использовать любой вид подсветки. По характеристикам, более предпочтительны чем MVA\PVA матрицы.</a:t>
            </a:r>
            <a:endParaRPr lang="ru-RU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Что относится к периферийным устройствам?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1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Внешние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устройства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2762240" y="1257288"/>
            <a:ext cx="6153184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К </a:t>
            </a:r>
            <a:r>
              <a:rPr lang="ru-RU" sz="1600" b="1" dirty="0" smtClean="0">
                <a:solidFill>
                  <a:srgbClr val="C00000"/>
                </a:solidFill>
              </a:rPr>
              <a:t>периферии</a:t>
            </a:r>
            <a:r>
              <a:rPr lang="ru-RU" sz="1600" b="1" dirty="0" smtClean="0"/>
              <a:t> относятся все внешние устройства, подключаемые к системному блоку компьютера через стандартные разъемы.</a:t>
            </a:r>
          </a:p>
          <a:p>
            <a:pPr algn="just"/>
            <a:endParaRPr lang="ru-RU" sz="1600" b="1" dirty="0" smtClean="0"/>
          </a:p>
          <a:p>
            <a:pPr algn="just"/>
            <a:endParaRPr lang="ru-RU" sz="1600" b="1" dirty="0" smtClean="0"/>
          </a:p>
          <a:p>
            <a:r>
              <a:rPr lang="ru-RU" sz="1600" b="1" dirty="0" smtClean="0"/>
              <a:t>Периферийные устройства компьютера делятся по назначению: </a:t>
            </a:r>
            <a:r>
              <a:rPr lang="ru-RU" sz="1600" dirty="0" smtClean="0"/>
              <a:t/>
            </a:r>
            <a:br>
              <a:rPr lang="ru-RU" sz="1600" dirty="0" smtClean="0"/>
            </a:br>
            <a:r>
              <a:rPr lang="ru-RU" sz="1600" b="1" dirty="0" smtClean="0">
                <a:solidFill>
                  <a:srgbClr val="C00000"/>
                </a:solidFill>
              </a:rPr>
              <a:t> - ввод данных</a:t>
            </a:r>
          </a:p>
          <a:p>
            <a:r>
              <a:rPr lang="ru-RU" sz="1600" b="1" dirty="0" smtClean="0">
                <a:solidFill>
                  <a:srgbClr val="C00000"/>
                </a:solidFill>
              </a:rPr>
              <a:t> - вывод данных</a:t>
            </a:r>
          </a:p>
          <a:p>
            <a:r>
              <a:rPr lang="ru-RU" sz="1600" b="1" dirty="0" smtClean="0">
                <a:solidFill>
                  <a:srgbClr val="C00000"/>
                </a:solidFill>
              </a:rPr>
              <a:t> - хранение данных</a:t>
            </a:r>
          </a:p>
          <a:p>
            <a:r>
              <a:rPr lang="ru-RU" sz="1600" b="1" dirty="0" smtClean="0">
                <a:solidFill>
                  <a:srgbClr val="C00000"/>
                </a:solidFill>
              </a:rPr>
              <a:t> - обмен данными</a:t>
            </a:r>
          </a:p>
          <a:p>
            <a:pPr algn="just"/>
            <a:endParaRPr lang="ru-RU" sz="16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8088" y="1347776"/>
            <a:ext cx="2624152" cy="2624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MVA 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и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PVA (Multi-domain\Patterned Vertical Alignment) 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матрицы (*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VA).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19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Внешние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устройства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73" name="AutoShape 1" descr="&gt;Периферийные устройства вывода данных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4" name="AutoShape 2" descr="&gt;Периферийные устройства вывода данных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605" name="AutoShape 5" descr="&gt;&amp;Pcy;&amp;iecy;&amp;rcy;&amp;icy;&amp;fcy;&amp;iecy;&amp;rcy;&amp;icy;&amp;jcy;&amp;ncy;&amp;ycy;&amp;iecy; &amp;ucy;&amp;scy;&amp;tcy;&amp;rcy;&amp;ocy;&amp;jcy;&amp;scy;&amp;tcy;&amp;vcy;&amp;acy; &amp;vcy;&amp;vcy;&amp;ocy;&amp;dcy;&amp;acy; &amp;dcy;&amp;acy;&amp;ncy;&amp;ncy;&amp;ycy;&amp;khcy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608" name="AutoShape 8" descr="&gt;&amp;Pcy;&amp;iecy;&amp;rcy;&amp;icy;&amp;fcy;&amp;iecy;&amp;rcy;&amp;icy;&amp;jcy;&amp;ncy;&amp;ycy;&amp;iecy; &amp;ucy;&amp;scy;&amp;tcy;&amp;rcy;&amp;ocy;&amp;jcy;&amp;scy;&amp;tcy;&amp;vcy;&amp;acy; &amp;vcy;&amp;vcy;&amp;ocy;&amp;dcy;&amp;acy; &amp;dcy;&amp;acy;&amp;ncy;&amp;ncy;&amp;ycy;&amp;khcy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33456" y="1438264"/>
            <a:ext cx="6692899" cy="22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Прямоугольник 13"/>
          <p:cNvSpPr/>
          <p:nvPr/>
        </p:nvSpPr>
        <p:spPr>
          <a:xfrm>
            <a:off x="228576" y="4605344"/>
            <a:ext cx="85058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Является неким компромиссом между TN и IPS матрицами. Цена мониторов на MVA/PVA так же варьируется в пределах цен на TN и IPS матрицы.</a:t>
            </a:r>
            <a:endParaRPr lang="ru-RU" sz="1600" b="1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228576" y="4062416"/>
            <a:ext cx="6967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Технология была разработана корпорацией </a:t>
            </a:r>
            <a:r>
              <a:rPr lang="ru-RU" sz="1600" b="1" dirty="0" err="1" smtClean="0"/>
              <a:t>Fujitsu</a:t>
            </a:r>
            <a:r>
              <a:rPr lang="ru-RU" sz="1600" b="1" dirty="0" smtClean="0"/>
              <a:t>.</a:t>
            </a:r>
            <a:endParaRPr lang="ru-RU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MVA 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и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PVA (Multi-domain\Patterned Vertical Alignment) 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матрицы (*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VA).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050" b="1" dirty="0" smtClean="0">
                <a:solidFill>
                  <a:schemeClr val="bg1"/>
                </a:solidFill>
                <a:latin typeface="Sansation" pitchFamily="2" charset="0"/>
              </a:rPr>
              <a:t>20</a:t>
            </a:r>
            <a:endParaRPr lang="mk-MK" sz="105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Внешние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устройства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73" name="AutoShape 1" descr="&gt;Периферийные устройства вывода данных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4" name="AutoShape 2" descr="&gt;Периферийные устройства вывода данных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605" name="AutoShape 5" descr="&gt;&amp;Pcy;&amp;iecy;&amp;rcy;&amp;icy;&amp;fcy;&amp;iecy;&amp;rcy;&amp;icy;&amp;jcy;&amp;ncy;&amp;ycy;&amp;iecy; &amp;ucy;&amp;scy;&amp;tcy;&amp;rcy;&amp;ocy;&amp;jcy;&amp;scy;&amp;tcy;&amp;vcy;&amp;acy; &amp;vcy;&amp;vcy;&amp;ocy;&amp;dcy;&amp;acy; &amp;dcy;&amp;acy;&amp;ncy;&amp;ncy;&amp;ycy;&amp;khcy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608" name="AutoShape 8" descr="&gt;&amp;Pcy;&amp;iecy;&amp;rcy;&amp;icy;&amp;fcy;&amp;iecy;&amp;rcy;&amp;icy;&amp;jcy;&amp;ncy;&amp;ycy;&amp;iecy; &amp;ucy;&amp;scy;&amp;tcy;&amp;rcy;&amp;ocy;&amp;jcy;&amp;scy;&amp;tcy;&amp;vcy;&amp;acy; &amp;vcy;&amp;vcy;&amp;ocy;&amp;dcy;&amp;acy; &amp;dcy;&amp;acy;&amp;ncy;&amp;ncy;&amp;ycy;&amp;khcy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228576" y="1438264"/>
            <a:ext cx="850587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b="1" dirty="0" smtClean="0">
                <a:solidFill>
                  <a:srgbClr val="C00000"/>
                </a:solidFill>
              </a:rPr>
              <a:t>Плюсы</a:t>
            </a:r>
            <a:r>
              <a:rPr lang="ru-RU" sz="1600" b="1" dirty="0" smtClean="0"/>
              <a:t> VA матриц:</a:t>
            </a:r>
          </a:p>
          <a:p>
            <a:pPr algn="just">
              <a:lnSpc>
                <a:spcPct val="150000"/>
              </a:lnSpc>
              <a:buFontTx/>
              <a:buChar char="-"/>
            </a:pPr>
            <a:r>
              <a:rPr lang="ru-RU" sz="1600" b="1" dirty="0" smtClean="0"/>
              <a:t> Высокие углы обзора.</a:t>
            </a:r>
          </a:p>
          <a:p>
            <a:pPr algn="just">
              <a:lnSpc>
                <a:spcPct val="150000"/>
              </a:lnSpc>
              <a:buFontTx/>
              <a:buChar char="-"/>
            </a:pPr>
            <a:r>
              <a:rPr lang="ru-RU" sz="1600" b="1" dirty="0" smtClean="0"/>
              <a:t> Самая высокая контрастность среди TFT LCD матриц. Достигается благодаря пикселю, который состоит из двух частей, каждой из которых можно управлять отдельно.</a:t>
            </a:r>
          </a:p>
          <a:p>
            <a:pPr algn="just">
              <a:lnSpc>
                <a:spcPct val="150000"/>
              </a:lnSpc>
              <a:buFontTx/>
              <a:buChar char="-"/>
            </a:pPr>
            <a:r>
              <a:rPr lang="ru-RU" sz="1600" b="1" dirty="0" smtClean="0"/>
              <a:t> Глубокий чёрный цвет.</a:t>
            </a:r>
          </a:p>
          <a:p>
            <a:pPr>
              <a:lnSpc>
                <a:spcPct val="150000"/>
              </a:lnSpc>
            </a:pPr>
            <a:endParaRPr lang="ru-RU" sz="1600" b="1" dirty="0" smtClean="0"/>
          </a:p>
          <a:p>
            <a:pPr>
              <a:lnSpc>
                <a:spcPct val="150000"/>
              </a:lnSpc>
            </a:pPr>
            <a:r>
              <a:rPr lang="ru-RU" sz="1600" b="1" dirty="0" smtClean="0">
                <a:solidFill>
                  <a:srgbClr val="C00000"/>
                </a:solidFill>
              </a:rPr>
              <a:t>Минусы</a:t>
            </a:r>
            <a:r>
              <a:rPr lang="ru-RU" sz="1600" b="1" dirty="0" smtClean="0"/>
              <a:t> VA матриц:</a:t>
            </a:r>
          </a:p>
          <a:p>
            <a:pPr algn="just">
              <a:lnSpc>
                <a:spcPct val="150000"/>
              </a:lnSpc>
              <a:buFontTx/>
              <a:buChar char="-"/>
            </a:pPr>
            <a:r>
              <a:rPr lang="ru-RU" sz="1600" b="1" dirty="0" smtClean="0"/>
              <a:t>  Довольно высокое время отклика.</a:t>
            </a:r>
          </a:p>
          <a:p>
            <a:pPr algn="just">
              <a:lnSpc>
                <a:spcPct val="150000"/>
              </a:lnSpc>
            </a:pPr>
            <a:r>
              <a:rPr lang="ru-RU" sz="1600" b="1" dirty="0" smtClean="0"/>
              <a:t>- Искажение оттенков и резкое уменьшение контрастности в тёмных участках картинки при перпендикулярном взгляде на монитор.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Использование ЖК матриц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21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Внешние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устройства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73" name="AutoShape 1" descr="&gt;Периферийные устройства вывода данных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4" name="AutoShape 2" descr="&gt;Периферийные устройства вывода данных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605" name="AutoShape 5" descr="&gt;&amp;Pcy;&amp;iecy;&amp;rcy;&amp;icy;&amp;fcy;&amp;iecy;&amp;rcy;&amp;icy;&amp;jcy;&amp;ncy;&amp;ycy;&amp;iecy; &amp;ucy;&amp;scy;&amp;tcy;&amp;rcy;&amp;ocy;&amp;jcy;&amp;scy;&amp;tcy;&amp;vcy;&amp;acy; &amp;vcy;&amp;vcy;&amp;ocy;&amp;dcy;&amp;acy; &amp;dcy;&amp;acy;&amp;ncy;&amp;ncy;&amp;ycy;&amp;khcy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608" name="AutoShape 8" descr="&gt;&amp;Pcy;&amp;iecy;&amp;rcy;&amp;icy;&amp;fcy;&amp;iecy;&amp;rcy;&amp;icy;&amp;jcy;&amp;ncy;&amp;ycy;&amp;iecy; &amp;ucy;&amp;scy;&amp;tcy;&amp;rcy;&amp;ocy;&amp;jcy;&amp;scy;&amp;tcy;&amp;vcy;&amp;acy; &amp;vcy;&amp;vcy;&amp;ocy;&amp;dcy;&amp;acy; &amp;dcy;&amp;acy;&amp;ncy;&amp;ncy;&amp;ycy;&amp;khcy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228576" y="1438264"/>
            <a:ext cx="850587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/>
              <a:t>TN подходит для: игры, Интернет сёрфинга, экономного пользователя, офисных программ</a:t>
            </a:r>
            <a:br>
              <a:rPr lang="ru-RU" sz="1600" b="1" dirty="0" smtClean="0"/>
            </a:br>
            <a:endParaRPr lang="ru-RU" sz="1600" b="1" dirty="0" smtClean="0"/>
          </a:p>
          <a:p>
            <a:r>
              <a:rPr lang="ru-RU" sz="1600" b="1" dirty="0" smtClean="0"/>
              <a:t>TN не подходит для: просмотр фильмов (плохие углы обзора + невнятный чёрный + плохая цветопередача), работы с цветом и фото</a:t>
            </a:r>
          </a:p>
          <a:p>
            <a:endParaRPr lang="ru-RU" sz="1600" b="1" dirty="0" smtClean="0"/>
          </a:p>
          <a:p>
            <a:r>
              <a:rPr lang="ru-RU" sz="1600" b="1" dirty="0" smtClean="0"/>
              <a:t>IPS подходит для: просмотра фильмов, профессиональных программ и предпечатной подготовки</a:t>
            </a:r>
            <a:br>
              <a:rPr lang="ru-RU" sz="1600" b="1" dirty="0" smtClean="0"/>
            </a:br>
            <a:endParaRPr lang="ru-RU" sz="1600" b="1" dirty="0" smtClean="0"/>
          </a:p>
          <a:p>
            <a:r>
              <a:rPr lang="ru-RU" sz="1600" b="1" dirty="0" smtClean="0"/>
              <a:t>IPS не подходит для: игры (для P-IPS, S-IPS)</a:t>
            </a:r>
            <a:br>
              <a:rPr lang="ru-RU" sz="1600" b="1" dirty="0" smtClean="0"/>
            </a:br>
            <a:endParaRPr lang="ru-RU" sz="1600" b="1" dirty="0" smtClean="0"/>
          </a:p>
          <a:p>
            <a:r>
              <a:rPr lang="ru-RU" sz="1600" b="1" dirty="0" smtClean="0"/>
              <a:t>PVA/MVA подходит для: просмотр фильмов, профессиональных программ и предпечатной подготовки, работы с цветом и фото </a:t>
            </a:r>
            <a:br>
              <a:rPr lang="ru-RU" sz="1600" b="1" dirty="0" smtClean="0"/>
            </a:br>
            <a:endParaRPr lang="ru-RU" sz="1600" b="1" dirty="0" smtClean="0"/>
          </a:p>
          <a:p>
            <a:r>
              <a:rPr lang="ru-RU" sz="1600" b="1" dirty="0" smtClean="0"/>
              <a:t>PVA/MVA не подходит для: игры (слишком низкая скорость отклика)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err="1" smtClean="0">
                <a:solidFill>
                  <a:schemeClr val="bg1"/>
                </a:solidFill>
                <a:latin typeface="Sansation" pitchFamily="2" charset="0"/>
              </a:rPr>
              <a:t>Мультимедийная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 акустика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22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Внешние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устройства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73" name="AutoShape 1" descr="&gt;Периферийные устройства вывода данных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4" name="AutoShape 2" descr="&gt;Периферийные устройства вывода данных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605" name="AutoShape 5" descr="&gt;&amp;Pcy;&amp;iecy;&amp;rcy;&amp;icy;&amp;fcy;&amp;iecy;&amp;rcy;&amp;icy;&amp;jcy;&amp;ncy;&amp;ycy;&amp;iecy; &amp;ucy;&amp;scy;&amp;tcy;&amp;rcy;&amp;ocy;&amp;jcy;&amp;scy;&amp;tcy;&amp;vcy;&amp;acy; &amp;vcy;&amp;vcy;&amp;ocy;&amp;dcy;&amp;acy; &amp;dcy;&amp;acy;&amp;ncy;&amp;ncy;&amp;ycy;&amp;khcy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608" name="AutoShape 8" descr="&gt;&amp;Pcy;&amp;iecy;&amp;rcy;&amp;icy;&amp;fcy;&amp;iecy;&amp;rcy;&amp;icy;&amp;jcy;&amp;ncy;&amp;ycy;&amp;iecy; &amp;ucy;&amp;scy;&amp;tcy;&amp;rcy;&amp;ocy;&amp;jcy;&amp;scy;&amp;tcy;&amp;vcy;&amp;acy; &amp;vcy;&amp;vcy;&amp;ocy;&amp;dcy;&amp;acy; &amp;dcy;&amp;acy;&amp;ncy;&amp;ncy;&amp;ycy;&amp;khcy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576" y="1709728"/>
            <a:ext cx="2352688" cy="2261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Прямоугольник 12"/>
          <p:cNvSpPr/>
          <p:nvPr/>
        </p:nvSpPr>
        <p:spPr>
          <a:xfrm>
            <a:off x="228576" y="1347776"/>
            <a:ext cx="2316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2.0 или "стереопара"</a:t>
            </a:r>
            <a:endParaRPr lang="ru-RU" dirty="0"/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43216" y="2524120"/>
            <a:ext cx="2576522" cy="2347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Прямоугольник 14"/>
          <p:cNvSpPr/>
          <p:nvPr/>
        </p:nvSpPr>
        <p:spPr>
          <a:xfrm>
            <a:off x="3486144" y="2071680"/>
            <a:ext cx="1317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2.1 система</a:t>
            </a:r>
            <a:endParaRPr lang="ru-RU" dirty="0"/>
          </a:p>
        </p:txBody>
      </p:sp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838832" y="3700464"/>
            <a:ext cx="2986104" cy="2388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Прямоугольник 16"/>
          <p:cNvSpPr/>
          <p:nvPr/>
        </p:nvSpPr>
        <p:spPr>
          <a:xfrm>
            <a:off x="5838832" y="2976560"/>
            <a:ext cx="29861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5.1 системы или Системы Объёмного Звучания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Принтеры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23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Внешние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устройства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73" name="AutoShape 1" descr="&gt;Периферийные устройства вывода данных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4" name="AutoShape 2" descr="&gt;Периферийные устройства вывода данных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605" name="AutoShape 5" descr="&gt;&amp;Pcy;&amp;iecy;&amp;rcy;&amp;icy;&amp;fcy;&amp;iecy;&amp;rcy;&amp;icy;&amp;jcy;&amp;ncy;&amp;ycy;&amp;iecy; &amp;ucy;&amp;scy;&amp;tcy;&amp;rcy;&amp;ocy;&amp;jcy;&amp;scy;&amp;tcy;&amp;vcy;&amp;acy; &amp;vcy;&amp;vcy;&amp;ocy;&amp;dcy;&amp;acy; &amp;dcy;&amp;acy;&amp;ncy;&amp;ncy;&amp;ycy;&amp;khcy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608" name="AutoShape 8" descr="&gt;&amp;Pcy;&amp;iecy;&amp;rcy;&amp;icy;&amp;fcy;&amp;iecy;&amp;rcy;&amp;icy;&amp;jcy;&amp;ncy;&amp;ycy;&amp;iecy; &amp;ucy;&amp;scy;&amp;tcy;&amp;rcy;&amp;ocy;&amp;jcy;&amp;scy;&amp;tcy;&amp;vcy;&amp;acy; &amp;vcy;&amp;vcy;&amp;ocy;&amp;dcy;&amp;acy; &amp;dcy;&amp;acy;&amp;ncy;&amp;ncy;&amp;ycy;&amp;khcy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228576" y="1305342"/>
            <a:ext cx="868684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b="1" dirty="0" smtClean="0"/>
              <a:t>Виды принтеров по типу устройства: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ru-RU" sz="1600" b="1" dirty="0" smtClean="0"/>
              <a:t>    Обычные принтеры.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ru-RU" sz="1600" b="1" dirty="0" smtClean="0"/>
              <a:t>    МФУ – многофункциональные устройства. С помощью МФУ вы сможете не только печатать документы, но и сканировать и принимать факсы.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ru-RU" sz="1600" b="1" dirty="0" smtClean="0"/>
              <a:t>    Портативные принтеры – </a:t>
            </a:r>
            <a:r>
              <a:rPr lang="ru-RU" sz="1600" b="1" dirty="0" err="1" smtClean="0"/>
              <a:t>принтеры</a:t>
            </a:r>
            <a:r>
              <a:rPr lang="ru-RU" sz="1600" b="1" dirty="0" smtClean="0"/>
              <a:t>, которые обладают компактными размерами и могут работать от встроенного аккумулятора.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ru-RU" sz="1600" b="1" dirty="0" smtClean="0"/>
              <a:t>    </a:t>
            </a:r>
            <a:r>
              <a:rPr lang="ru-RU" sz="1600" b="1" dirty="0" err="1" smtClean="0"/>
              <a:t>Фотопринтереры</a:t>
            </a:r>
            <a:r>
              <a:rPr lang="ru-RU" sz="1600" b="1" dirty="0" smtClean="0"/>
              <a:t> – принтеры, предназначенные для печати фотографий. Для работы таким принтерам нужна специальная фотобумага и чернила.</a:t>
            </a:r>
            <a:endParaRPr lang="ru-RU" sz="1600" b="1" dirty="0"/>
          </a:p>
        </p:txBody>
      </p:sp>
      <p:pic>
        <p:nvPicPr>
          <p:cNvPr id="14337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15176" y="4674718"/>
            <a:ext cx="1952620" cy="1516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Матричные принтеры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Внешние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устройства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73" name="AutoShape 1" descr="&gt;Периферийные устройства вывода данных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4" name="AutoShape 2" descr="&gt;Периферийные устройства вывода данных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605" name="AutoShape 5" descr="&gt;&amp;Pcy;&amp;iecy;&amp;rcy;&amp;icy;&amp;fcy;&amp;iecy;&amp;rcy;&amp;icy;&amp;jcy;&amp;ncy;&amp;ycy;&amp;iecy; &amp;ucy;&amp;scy;&amp;tcy;&amp;rcy;&amp;ocy;&amp;jcy;&amp;scy;&amp;tcy;&amp;vcy;&amp;acy; &amp;vcy;&amp;vcy;&amp;ocy;&amp;dcy;&amp;acy; &amp;dcy;&amp;acy;&amp;ncy;&amp;ncy;&amp;ycy;&amp;khcy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608" name="AutoShape 8" descr="&gt;&amp;Pcy;&amp;iecy;&amp;rcy;&amp;icy;&amp;fcy;&amp;iecy;&amp;rcy;&amp;icy;&amp;jcy;&amp;ncy;&amp;ycy;&amp;iecy; &amp;ucy;&amp;scy;&amp;tcy;&amp;rcy;&amp;ocy;&amp;jcy;&amp;scy;&amp;tcy;&amp;vcy;&amp;acy; &amp;vcy;&amp;vcy;&amp;ocy;&amp;dcy;&amp;acy; &amp;dcy;&amp;acy;&amp;ncy;&amp;ncy;&amp;ycy;&amp;khcy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228576" y="1347776"/>
            <a:ext cx="850587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Матричный принтер </a:t>
            </a:r>
            <a:r>
              <a:rPr lang="ru-RU" sz="1600" b="1" dirty="0" smtClean="0"/>
              <a:t>– аппарат, формирующий изображение ударным способом из отдельных маленьких точек. Это старейший из до сих пор применяемых типов принтеров. Выпускались и цветные принтеры, которые не получили широкого применения в связи с появлением более практичных цветных струйных принтеров.</a:t>
            </a:r>
          </a:p>
          <a:p>
            <a:pPr algn="just"/>
            <a:endParaRPr lang="ru-RU" sz="1600" b="1" dirty="0" smtClean="0"/>
          </a:p>
          <a:p>
            <a:r>
              <a:rPr lang="ru-RU" sz="1600" b="1" dirty="0" smtClean="0">
                <a:solidFill>
                  <a:srgbClr val="C00000"/>
                </a:solidFill>
              </a:rPr>
              <a:t>Достоинства</a:t>
            </a:r>
            <a:r>
              <a:rPr lang="ru-RU" sz="1600" b="1" dirty="0" smtClean="0"/>
              <a:t> матричных принтеров</a:t>
            </a:r>
          </a:p>
          <a:p>
            <a:r>
              <a:rPr lang="ru-RU" sz="1600" b="1" dirty="0" smtClean="0"/>
              <a:t>    - Низкая стоимость печати документов, не требующих особого качества.</a:t>
            </a:r>
          </a:p>
          <a:p>
            <a:r>
              <a:rPr lang="ru-RU" sz="1600" b="1" dirty="0" smtClean="0"/>
              <a:t>    - Возможность использования дешевой рулонной или фальцованной бумаги.</a:t>
            </a:r>
          </a:p>
          <a:p>
            <a:r>
              <a:rPr lang="ru-RU" sz="1600" b="1" dirty="0" smtClean="0"/>
              <a:t>    - Высокий ресурс печатающей головки и принтера.</a:t>
            </a:r>
          </a:p>
          <a:p>
            <a:endParaRPr lang="ru-RU" sz="1600" b="1" dirty="0" smtClean="0"/>
          </a:p>
          <a:p>
            <a:r>
              <a:rPr lang="ru-RU" sz="1600" b="1" dirty="0" smtClean="0">
                <a:solidFill>
                  <a:srgbClr val="C00000"/>
                </a:solidFill>
              </a:rPr>
              <a:t>Недостатки</a:t>
            </a:r>
            <a:r>
              <a:rPr lang="ru-RU" sz="1600" b="1" dirty="0" smtClean="0"/>
              <a:t> матричных принтеров</a:t>
            </a:r>
          </a:p>
          <a:p>
            <a:r>
              <a:rPr lang="ru-RU" sz="1600" b="1" dirty="0" smtClean="0"/>
              <a:t>    - Высокий уровень шума в процессе работы.</a:t>
            </a:r>
          </a:p>
          <a:p>
            <a:r>
              <a:rPr lang="ru-RU" sz="1600" b="1" dirty="0" smtClean="0"/>
              <a:t>    - Низкое качество и скорость печати графических документов.</a:t>
            </a:r>
          </a:p>
          <a:p>
            <a:r>
              <a:rPr lang="ru-RU" sz="1600" b="1" dirty="0" smtClean="0"/>
              <a:t>    - Ограничения при цветной печати.</a:t>
            </a:r>
          </a:p>
        </p:txBody>
      </p:sp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34200" y="3881440"/>
            <a:ext cx="2219312" cy="2219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Струйные принтеры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25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Внешние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устройства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73" name="AutoShape 1" descr="&gt;Периферийные устройства вывода данных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4" name="AutoShape 2" descr="&gt;Периферийные устройства вывода данных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605" name="AutoShape 5" descr="&gt;&amp;Pcy;&amp;iecy;&amp;rcy;&amp;icy;&amp;fcy;&amp;iecy;&amp;rcy;&amp;icy;&amp;jcy;&amp;ncy;&amp;ycy;&amp;iecy; &amp;ucy;&amp;scy;&amp;tcy;&amp;rcy;&amp;ocy;&amp;jcy;&amp;scy;&amp;tcy;&amp;vcy;&amp;acy; &amp;vcy;&amp;vcy;&amp;ocy;&amp;dcy;&amp;acy; &amp;dcy;&amp;acy;&amp;ncy;&amp;ncy;&amp;ycy;&amp;khcy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608" name="AutoShape 8" descr="&gt;&amp;Pcy;&amp;iecy;&amp;rcy;&amp;icy;&amp;fcy;&amp;iecy;&amp;rcy;&amp;icy;&amp;jcy;&amp;ncy;&amp;ycy;&amp;iecy; &amp;ucy;&amp;scy;&amp;tcy;&amp;rcy;&amp;ocy;&amp;jcy;&amp;scy;&amp;tcy;&amp;vcy;&amp;acy; &amp;vcy;&amp;vcy;&amp;ocy;&amp;dcy;&amp;acy; &amp;dcy;&amp;acy;&amp;ncy;&amp;ncy;&amp;ycy;&amp;khcy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228576" y="1347776"/>
            <a:ext cx="850587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Струйная печать </a:t>
            </a:r>
            <a:r>
              <a:rPr lang="ru-RU" sz="1600" b="1" dirty="0" smtClean="0"/>
              <a:t>– самая распространенная технология печати. Для работы принтерам со струйной печатью необходимы жидкие чернила, которые хранятся в специальных картриджах.</a:t>
            </a:r>
          </a:p>
          <a:p>
            <a:endParaRPr lang="ru-RU" sz="1600" b="1" dirty="0" smtClean="0"/>
          </a:p>
          <a:p>
            <a:r>
              <a:rPr lang="ru-RU" sz="1600" b="1" dirty="0" smtClean="0"/>
              <a:t>Основные </a:t>
            </a:r>
            <a:r>
              <a:rPr lang="ru-RU" sz="1600" b="1" dirty="0" smtClean="0">
                <a:solidFill>
                  <a:srgbClr val="C00000"/>
                </a:solidFill>
              </a:rPr>
              <a:t>преимущества</a:t>
            </a:r>
            <a:r>
              <a:rPr lang="ru-RU" sz="1600" b="1" dirty="0" smtClean="0"/>
              <a:t> струйных принтеров:</a:t>
            </a:r>
          </a:p>
          <a:p>
            <a:r>
              <a:rPr lang="ru-RU" sz="1600" b="1" dirty="0" smtClean="0"/>
              <a:t>    - Низкая цена на сам принтер;</a:t>
            </a:r>
          </a:p>
          <a:p>
            <a:pPr algn="just"/>
            <a:r>
              <a:rPr lang="ru-RU" sz="1600" b="1" dirty="0" smtClean="0"/>
              <a:t>    - Относительная простота заправки картриджей (зависит от конкретной модели);</a:t>
            </a:r>
          </a:p>
          <a:p>
            <a:pPr algn="just"/>
            <a:r>
              <a:rPr lang="ru-RU" sz="1600" b="1" dirty="0" smtClean="0"/>
              <a:t>    - Возможность использования СНПЧ, что позволяет значительно снизить расходы на печать;</a:t>
            </a:r>
          </a:p>
          <a:p>
            <a:endParaRPr lang="ru-RU" sz="1600" b="1" dirty="0" smtClean="0"/>
          </a:p>
          <a:p>
            <a:r>
              <a:rPr lang="ru-RU" sz="1600" b="1" dirty="0" smtClean="0"/>
              <a:t>Основные </a:t>
            </a:r>
            <a:r>
              <a:rPr lang="ru-RU" sz="1600" b="1" dirty="0" smtClean="0">
                <a:solidFill>
                  <a:srgbClr val="C00000"/>
                </a:solidFill>
              </a:rPr>
              <a:t>недостатки</a:t>
            </a:r>
            <a:r>
              <a:rPr lang="ru-RU" sz="1600" b="1" dirty="0" smtClean="0"/>
              <a:t> струйных принтеров:</a:t>
            </a:r>
          </a:p>
          <a:p>
            <a:r>
              <a:rPr lang="ru-RU" sz="1600" b="1" dirty="0" smtClean="0"/>
              <a:t>    - Низкая скорость печати;</a:t>
            </a:r>
          </a:p>
          <a:p>
            <a:r>
              <a:rPr lang="ru-RU" sz="1600" b="1" dirty="0" smtClean="0"/>
              <a:t>    - Высокая стоимость оригинальных картриджей;</a:t>
            </a:r>
          </a:p>
          <a:p>
            <a:r>
              <a:rPr lang="ru-RU" sz="1600" b="1" dirty="0" smtClean="0"/>
              <a:t>    - Невозможность заправки некоторых видов картриджей;</a:t>
            </a:r>
          </a:p>
          <a:p>
            <a:r>
              <a:rPr lang="ru-RU" sz="1600" b="1" dirty="0" smtClean="0"/>
              <a:t>    - Засыхание картриджей при долгом простое принтера;</a:t>
            </a:r>
            <a:endParaRPr lang="ru-RU" sz="1600" b="1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72248" y="3971928"/>
            <a:ext cx="2400288" cy="2208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Лазерные принтеры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26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Внешние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устройства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73" name="AutoShape 1" descr="&gt;Периферийные устройства вывода данных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4" name="AutoShape 2" descr="&gt;Периферийные устройства вывода данных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605" name="AutoShape 5" descr="&gt;&amp;Pcy;&amp;iecy;&amp;rcy;&amp;icy;&amp;fcy;&amp;iecy;&amp;rcy;&amp;icy;&amp;jcy;&amp;ncy;&amp;ycy;&amp;iecy; &amp;ucy;&amp;scy;&amp;tcy;&amp;rcy;&amp;ocy;&amp;jcy;&amp;scy;&amp;tcy;&amp;vcy;&amp;acy; &amp;vcy;&amp;vcy;&amp;ocy;&amp;dcy;&amp;acy; &amp;dcy;&amp;acy;&amp;ncy;&amp;ncy;&amp;ycy;&amp;khcy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608" name="AutoShape 8" descr="&gt;&amp;Pcy;&amp;iecy;&amp;rcy;&amp;icy;&amp;fcy;&amp;iecy;&amp;rcy;&amp;icy;&amp;jcy;&amp;ncy;&amp;ycy;&amp;iecy; &amp;ucy;&amp;scy;&amp;tcy;&amp;rcy;&amp;ocy;&amp;jcy;&amp;scy;&amp;tcy;&amp;vcy;&amp;acy; &amp;vcy;&amp;vcy;&amp;ocy;&amp;dcy;&amp;acy; &amp;dcy;&amp;acy;&amp;ncy;&amp;ncy;&amp;ycy;&amp;khcy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138088" y="1347776"/>
            <a:ext cx="868684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Лазерная печать </a:t>
            </a:r>
            <a:r>
              <a:rPr lang="ru-RU" sz="1600" b="1" dirty="0" smtClean="0"/>
              <a:t>– еще одна очень популярная технология печати. Лазерные принтеры используют чернила в форме порошка. Черно-белые лазерные принтеры позволяют на одном картридже печатать довольно большое количество страниц. Это делает лазерные принтеры идеальным выбором для печати текстовых документов.</a:t>
            </a:r>
          </a:p>
          <a:p>
            <a:endParaRPr lang="ru-RU" sz="1600" b="1" dirty="0" smtClean="0"/>
          </a:p>
          <a:p>
            <a:r>
              <a:rPr lang="ru-RU" sz="1600" b="1" dirty="0" smtClean="0"/>
              <a:t>Основные </a:t>
            </a:r>
            <a:r>
              <a:rPr lang="ru-RU" sz="1600" b="1" dirty="0" smtClean="0">
                <a:solidFill>
                  <a:srgbClr val="C00000"/>
                </a:solidFill>
              </a:rPr>
              <a:t>преимущества</a:t>
            </a:r>
            <a:r>
              <a:rPr lang="ru-RU" sz="1600" b="1" dirty="0" smtClean="0"/>
              <a:t> лазерных принтеров:</a:t>
            </a:r>
          </a:p>
          <a:p>
            <a:r>
              <a:rPr lang="ru-RU" sz="1600" b="1" dirty="0" smtClean="0"/>
              <a:t>    - Высокая скорость печати;</a:t>
            </a:r>
          </a:p>
          <a:p>
            <a:r>
              <a:rPr lang="ru-RU" sz="1600" b="1" dirty="0" smtClean="0"/>
              <a:t>    - Высокая четкость картинки;</a:t>
            </a:r>
          </a:p>
          <a:p>
            <a:r>
              <a:rPr lang="ru-RU" sz="1600" b="1" dirty="0" smtClean="0"/>
              <a:t>    - Печать большого количества страниц </a:t>
            </a:r>
          </a:p>
          <a:p>
            <a:r>
              <a:rPr lang="ru-RU" sz="1600" b="1" dirty="0" smtClean="0"/>
              <a:t>на одном заряде картриджа;</a:t>
            </a:r>
          </a:p>
          <a:p>
            <a:endParaRPr lang="ru-RU" sz="1600" b="1" dirty="0" smtClean="0"/>
          </a:p>
          <a:p>
            <a:r>
              <a:rPr lang="ru-RU" sz="1600" b="1" dirty="0" smtClean="0"/>
              <a:t>Основные </a:t>
            </a:r>
            <a:r>
              <a:rPr lang="ru-RU" sz="1600" b="1" dirty="0" smtClean="0">
                <a:solidFill>
                  <a:srgbClr val="C00000"/>
                </a:solidFill>
              </a:rPr>
              <a:t>недостатки</a:t>
            </a:r>
            <a:r>
              <a:rPr lang="ru-RU" sz="1600" b="1" dirty="0" smtClean="0"/>
              <a:t> лазерных принтеров:</a:t>
            </a:r>
          </a:p>
          <a:p>
            <a:r>
              <a:rPr lang="ru-RU" sz="1600" b="1" dirty="0" smtClean="0"/>
              <a:t>    - Сложный процесс заправки картриджей;</a:t>
            </a:r>
          </a:p>
          <a:p>
            <a:r>
              <a:rPr lang="ru-RU" sz="1600" b="1" dirty="0" smtClean="0"/>
              <a:t>    - Высокая цена на принтеры и картриджи, в особенности на цветные модели;</a:t>
            </a:r>
            <a:endParaRPr lang="ru-RU" sz="1600" b="1" dirty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86392" y="2705096"/>
            <a:ext cx="2986104" cy="2219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err="1" smtClean="0">
                <a:solidFill>
                  <a:schemeClr val="bg1"/>
                </a:solidFill>
                <a:latin typeface="Sansation" pitchFamily="2" charset="0"/>
              </a:rPr>
              <a:t>Термосублимационные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 принтеры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27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Внешние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устройства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73" name="AutoShape 1" descr="&gt;Периферийные устройства вывода данных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4" name="AutoShape 2" descr="&gt;Периферийные устройства вывода данных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605" name="AutoShape 5" descr="&gt;&amp;Pcy;&amp;iecy;&amp;rcy;&amp;icy;&amp;fcy;&amp;iecy;&amp;rcy;&amp;icy;&amp;jcy;&amp;ncy;&amp;ycy;&amp;iecy; &amp;ucy;&amp;scy;&amp;tcy;&amp;rcy;&amp;ocy;&amp;jcy;&amp;scy;&amp;tcy;&amp;vcy;&amp;acy; &amp;vcy;&amp;vcy;&amp;ocy;&amp;dcy;&amp;acy; &amp;dcy;&amp;acy;&amp;ncy;&amp;ncy;&amp;ycy;&amp;khcy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608" name="AutoShape 8" descr="&gt;&amp;Pcy;&amp;iecy;&amp;rcy;&amp;icy;&amp;fcy;&amp;iecy;&amp;rcy;&amp;icy;&amp;jcy;&amp;ncy;&amp;ycy;&amp;iecy; &amp;ucy;&amp;scy;&amp;tcy;&amp;rcy;&amp;ocy;&amp;jcy;&amp;scy;&amp;tcy;&amp;vcy;&amp;acy; &amp;vcy;&amp;vcy;&amp;ocy;&amp;dcy;&amp;acy; &amp;dcy;&amp;acy;&amp;ncy;&amp;ncy;&amp;ycy;&amp;khcy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138088" y="1347776"/>
            <a:ext cx="868684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err="1" smtClean="0">
                <a:solidFill>
                  <a:srgbClr val="C00000"/>
                </a:solidFill>
              </a:rPr>
              <a:t>Термосублимационная</a:t>
            </a:r>
            <a:r>
              <a:rPr lang="ru-RU" sz="1600" b="1" dirty="0" smtClean="0">
                <a:solidFill>
                  <a:srgbClr val="C00000"/>
                </a:solidFill>
              </a:rPr>
              <a:t> печать </a:t>
            </a:r>
            <a:r>
              <a:rPr lang="ru-RU" sz="1600" b="1" dirty="0" smtClean="0"/>
              <a:t>– технология печати, которая используется для печати фотографий. В принтерах данного вида используются твердые чернила, которые испаряются, минуя жидкую форму, это и называют сублимацией.</a:t>
            </a:r>
          </a:p>
          <a:p>
            <a:endParaRPr lang="ru-RU" sz="1600" b="1" dirty="0" smtClean="0"/>
          </a:p>
          <a:p>
            <a:r>
              <a:rPr lang="ru-RU" sz="1600" b="1" dirty="0" smtClean="0"/>
              <a:t>Основные </a:t>
            </a:r>
            <a:r>
              <a:rPr lang="ru-RU" sz="1600" b="1" dirty="0" smtClean="0">
                <a:solidFill>
                  <a:srgbClr val="C00000"/>
                </a:solidFill>
              </a:rPr>
              <a:t>преимущества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термосублимационных</a:t>
            </a:r>
            <a:r>
              <a:rPr lang="ru-RU" sz="1600" b="1" dirty="0" smtClean="0"/>
              <a:t> принтеров:</a:t>
            </a:r>
          </a:p>
          <a:p>
            <a:r>
              <a:rPr lang="ru-RU" sz="1600" b="1" dirty="0" smtClean="0"/>
              <a:t>    - Высокое качество картинки;</a:t>
            </a:r>
          </a:p>
          <a:p>
            <a:endParaRPr lang="ru-RU" sz="1600" b="1" dirty="0" smtClean="0"/>
          </a:p>
          <a:p>
            <a:r>
              <a:rPr lang="ru-RU" sz="1600" b="1" dirty="0" smtClean="0"/>
              <a:t>Основные </a:t>
            </a:r>
            <a:r>
              <a:rPr lang="ru-RU" sz="1600" b="1" dirty="0" smtClean="0">
                <a:solidFill>
                  <a:srgbClr val="C00000"/>
                </a:solidFill>
              </a:rPr>
              <a:t>недостатки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термосублимационных</a:t>
            </a:r>
            <a:r>
              <a:rPr lang="ru-RU" sz="1600" b="1" dirty="0" smtClean="0"/>
              <a:t> принтеров:</a:t>
            </a:r>
          </a:p>
          <a:p>
            <a:r>
              <a:rPr lang="ru-RU" sz="1600" b="1" dirty="0" smtClean="0"/>
              <a:t>    - Высокая цена расходных материалов;</a:t>
            </a:r>
          </a:p>
          <a:p>
            <a:r>
              <a:rPr lang="ru-RU" sz="1600" b="1" dirty="0" smtClean="0"/>
              <a:t>    - Узкая специализация;</a:t>
            </a:r>
            <a:endParaRPr lang="ru-RU" sz="1600" b="1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10296" y="2886072"/>
            <a:ext cx="2876992" cy="3033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Плоттеры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28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Внешние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устройства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73" name="AutoShape 1" descr="&gt;Периферийные устройства вывода данных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4" name="AutoShape 2" descr="&gt;Периферийные устройства вывода данных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605" name="AutoShape 5" descr="&gt;&amp;Pcy;&amp;iecy;&amp;rcy;&amp;icy;&amp;fcy;&amp;iecy;&amp;rcy;&amp;icy;&amp;jcy;&amp;ncy;&amp;ycy;&amp;iecy; &amp;ucy;&amp;scy;&amp;tcy;&amp;rcy;&amp;ocy;&amp;jcy;&amp;scy;&amp;tcy;&amp;vcy;&amp;acy; &amp;vcy;&amp;vcy;&amp;ocy;&amp;dcy;&amp;acy; &amp;dcy;&amp;acy;&amp;ncy;&amp;ncy;&amp;ycy;&amp;khcy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608" name="AutoShape 8" descr="&gt;&amp;Pcy;&amp;iecy;&amp;rcy;&amp;icy;&amp;fcy;&amp;iecy;&amp;rcy;&amp;icy;&amp;jcy;&amp;ncy;&amp;ycy;&amp;iecy; &amp;ucy;&amp;scy;&amp;tcy;&amp;rcy;&amp;ocy;&amp;jcy;&amp;scy;&amp;tcy;&amp;vcy;&amp;acy; &amp;vcy;&amp;vcy;&amp;ocy;&amp;dcy;&amp;acy; &amp;dcy;&amp;acy;&amp;ncy;&amp;ncy;&amp;ycy;&amp;khcy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1347776"/>
            <a:ext cx="3167080" cy="2660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14680" y="3467161"/>
            <a:ext cx="5748344" cy="2766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9636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" y="4141728"/>
            <a:ext cx="3214680" cy="2082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9637" name="Picture 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214680" y="1257288"/>
            <a:ext cx="3348056" cy="2243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9638" name="Picture 6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653224" y="1257288"/>
            <a:ext cx="1900248" cy="2173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Периферийные устройства вывода данных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2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Внешние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устройства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73" name="AutoShape 1" descr="&gt;Периферийные устройства вывода данных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4" name="AutoShape 2" descr="&gt;Периферийные устройства вывода данных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228576" y="1528752"/>
            <a:ext cx="19991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b="1" dirty="0" smtClean="0"/>
              <a:t>Монитор (Дисплей),</a:t>
            </a:r>
          </a:p>
          <a:p>
            <a:r>
              <a:rPr lang="ru-RU" sz="1600" b="1" dirty="0" smtClean="0"/>
              <a:t>виртуальный шлем</a:t>
            </a:r>
            <a:endParaRPr lang="ru-RU" sz="16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19312" y="1347776"/>
            <a:ext cx="1666875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Прямоугольник 14"/>
          <p:cNvSpPr/>
          <p:nvPr/>
        </p:nvSpPr>
        <p:spPr>
          <a:xfrm>
            <a:off x="4029072" y="1257288"/>
            <a:ext cx="488635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Оборудование для визуального отображения текстовой и графической информации, преобразует цифровую и (или) аналоговую информацию в видеоизображение.</a:t>
            </a:r>
            <a:endParaRPr lang="ru-RU" sz="1600" b="1" dirty="0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228576" y="2524120"/>
            <a:ext cx="8596360" cy="15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Прямоугольник 20"/>
          <p:cNvSpPr/>
          <p:nvPr/>
        </p:nvSpPr>
        <p:spPr>
          <a:xfrm>
            <a:off x="4119560" y="2614608"/>
            <a:ext cx="47053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Оборудование для печати разных масштабов и областей применения.</a:t>
            </a:r>
            <a:endParaRPr lang="ru-RU" sz="1600" b="1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309800" y="2614608"/>
            <a:ext cx="1666875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2" name="Прямая соединительная линия 21"/>
          <p:cNvCxnSpPr/>
          <p:nvPr/>
        </p:nvCxnSpPr>
        <p:spPr>
          <a:xfrm>
            <a:off x="228576" y="3700464"/>
            <a:ext cx="8596360" cy="15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3" name="Прямоугольник 22"/>
          <p:cNvSpPr/>
          <p:nvPr/>
        </p:nvSpPr>
        <p:spPr>
          <a:xfrm>
            <a:off x="228577" y="3971928"/>
            <a:ext cx="18097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/>
              <a:t>Колонки/наушники (гарнитура)</a:t>
            </a:r>
            <a:endParaRPr lang="ru-RU" sz="1600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228576" y="2909470"/>
            <a:ext cx="9432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b="1" dirty="0" smtClean="0"/>
              <a:t>Принтер</a:t>
            </a:r>
            <a:endParaRPr lang="ru-RU" sz="1600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309800" y="3790952"/>
            <a:ext cx="1666875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Прямоугольник 24"/>
          <p:cNvSpPr/>
          <p:nvPr/>
        </p:nvSpPr>
        <p:spPr>
          <a:xfrm>
            <a:off x="4210048" y="3881440"/>
            <a:ext cx="47053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Оборудование для воспроизведения (вывода) звука.</a:t>
            </a:r>
            <a:endParaRPr lang="ru-RU" sz="1600" b="1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228576" y="4876808"/>
            <a:ext cx="8596360" cy="15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Прямоугольник 27"/>
          <p:cNvSpPr/>
          <p:nvPr/>
        </p:nvSpPr>
        <p:spPr>
          <a:xfrm>
            <a:off x="319064" y="5287401"/>
            <a:ext cx="19907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/>
              <a:t>Плоттер (графопостроитель)</a:t>
            </a:r>
            <a:endParaRPr lang="ru-RU" sz="1600" b="1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309800" y="5057784"/>
            <a:ext cx="1741894" cy="995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Прямоугольник 28"/>
          <p:cNvSpPr/>
          <p:nvPr/>
        </p:nvSpPr>
        <p:spPr>
          <a:xfrm>
            <a:off x="4210048" y="4967296"/>
            <a:ext cx="47053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/>
              <a:t>Применяется для автоматического вычерчивания с большой точностью рисунков, схем, сложных чертежей, карт и другой графической информации на бумаге размером до A0 или кальке.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Сканеры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  <a:latin typeface="Sansation" pitchFamily="2" charset="0"/>
              </a:rPr>
              <a:t>29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Внешние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устройства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73" name="AutoShape 1" descr="&gt;Периферийные устройства вывода данных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4" name="AutoShape 2" descr="&gt;Периферийные устройства вывода данных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605" name="AutoShape 5" descr="&gt;&amp;Pcy;&amp;iecy;&amp;rcy;&amp;icy;&amp;fcy;&amp;iecy;&amp;rcy;&amp;icy;&amp;jcy;&amp;ncy;&amp;ycy;&amp;iecy; &amp;ucy;&amp;scy;&amp;tcy;&amp;rcy;&amp;ocy;&amp;jcy;&amp;scy;&amp;tcy;&amp;vcy;&amp;acy; &amp;vcy;&amp;vcy;&amp;ocy;&amp;dcy;&amp;acy; &amp;dcy;&amp;acy;&amp;ncy;&amp;ncy;&amp;ycy;&amp;khcy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608" name="AutoShape 8" descr="&gt;&amp;Pcy;&amp;iecy;&amp;rcy;&amp;icy;&amp;fcy;&amp;iecy;&amp;rcy;&amp;icy;&amp;jcy;&amp;ncy;&amp;ycy;&amp;iecy; &amp;ucy;&amp;scy;&amp;tcy;&amp;rcy;&amp;ocy;&amp;jcy;&amp;scy;&amp;tcy;&amp;vcy;&amp;acy; &amp;vcy;&amp;vcy;&amp;ocy;&amp;dcy;&amp;acy; &amp;dcy;&amp;acy;&amp;ncy;&amp;ncy;&amp;ycy;&amp;khcy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228576" y="1438264"/>
            <a:ext cx="868684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Сканером</a:t>
            </a:r>
            <a:r>
              <a:rPr lang="ru-RU" sz="1600" b="1" dirty="0" smtClean="0"/>
              <a:t> называют устройство, с помощью которого можно получать цифровые копии напечатанных документов. Сканеры бывают нескольких типов: планшетные, ручные, рулонные, проекционные.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Тип датчика  </a:t>
            </a:r>
            <a:r>
              <a:rPr lang="ru-RU" sz="1600" b="1" dirty="0" smtClean="0"/>
              <a:t>- сейчас в продаже можно найти сканеры с датчиками двух типов: CIS и CCD. Датчики типа CIS это устаревшая технология, сейчас такие датчики используются только в дешевых устройствах. Поэтому рекомендуется выбирать сканер с CCD датчиком.</a:t>
            </a:r>
          </a:p>
          <a:p>
            <a:pPr algn="just"/>
            <a:endParaRPr lang="ru-RU" sz="1600" b="1" dirty="0" smtClean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62736" y="3700464"/>
            <a:ext cx="2307444" cy="2171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Прямоугольник 13"/>
          <p:cNvSpPr/>
          <p:nvPr/>
        </p:nvSpPr>
        <p:spPr>
          <a:xfrm>
            <a:off x="228576" y="3718679"/>
            <a:ext cx="606269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Разрешение</a:t>
            </a:r>
            <a:r>
              <a:rPr lang="ru-RU" sz="1600" b="1" dirty="0" smtClean="0"/>
              <a:t> - измеряется в количестве точек на дюйм (</a:t>
            </a:r>
            <a:r>
              <a:rPr lang="ru-RU" sz="1600" b="1" dirty="0" err="1" smtClean="0"/>
              <a:t>dpi</a:t>
            </a:r>
            <a:r>
              <a:rPr lang="ru-RU" sz="1600" b="1" dirty="0" smtClean="0"/>
              <a:t>), которые может считать сканер. Чем выше разрешение, тем более четким и детализированным будет отсканированное изображение. Для того чтобы получить страницу отсканированного текста достаточно 300 </a:t>
            </a:r>
            <a:r>
              <a:rPr lang="ru-RU" sz="1600" b="1" dirty="0" err="1" smtClean="0"/>
              <a:t>dpi</a:t>
            </a:r>
            <a:r>
              <a:rPr lang="ru-RU" sz="1600" b="1" dirty="0" smtClean="0"/>
              <a:t>, но для сканирования фотографий нужно значительно большее разрешение. Поэтому следует выбирать сканер с как можно большим разрешением.</a:t>
            </a:r>
            <a:endParaRPr lang="ru-RU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Сканеры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30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Внешние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устройства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73" name="AutoShape 1" descr="&gt;Периферийные устройства вывода данных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4" name="AutoShape 2" descr="&gt;Периферийные устройства вывода данных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605" name="AutoShape 5" descr="&gt;&amp;Pcy;&amp;iecy;&amp;rcy;&amp;icy;&amp;fcy;&amp;iecy;&amp;rcy;&amp;icy;&amp;jcy;&amp;ncy;&amp;ycy;&amp;iecy; &amp;ucy;&amp;scy;&amp;tcy;&amp;rcy;&amp;ocy;&amp;jcy;&amp;scy;&amp;tcy;&amp;vcy;&amp;acy; &amp;vcy;&amp;vcy;&amp;ocy;&amp;dcy;&amp;acy; &amp;dcy;&amp;acy;&amp;ncy;&amp;ncy;&amp;ycy;&amp;khcy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608" name="AutoShape 8" descr="&gt;&amp;Pcy;&amp;iecy;&amp;rcy;&amp;icy;&amp;fcy;&amp;iecy;&amp;rcy;&amp;icy;&amp;jcy;&amp;ncy;&amp;ycy;&amp;iecy; &amp;ucy;&amp;scy;&amp;tcy;&amp;rcy;&amp;ocy;&amp;jcy;&amp;scy;&amp;tcy;&amp;vcy;&amp;acy; &amp;vcy;&amp;vcy;&amp;ocy;&amp;dcy;&amp;acy; &amp;dcy;&amp;acy;&amp;ncy;&amp;ncy;&amp;ycy;&amp;khcy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228576" y="1438264"/>
            <a:ext cx="86868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Автоматическое устройство подачи документов </a:t>
            </a:r>
            <a:r>
              <a:rPr lang="ru-RU" sz="1600" b="1" dirty="0" smtClean="0"/>
              <a:t>- автоматическое устройство подачи документов это очень удобная возможность. С помощью автоматической подачи вы сможете сэкономить много времени. Для того чтобы отсканировать несколько листов A4 вам будет достаточно положить их в лоток и сканер сделает все сам. Однако сканеры с автоматической подачей документов стоят на много дороже обычных планшетных сканеров и имеют более крупные габариты.</a:t>
            </a: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81264" y="3248024"/>
            <a:ext cx="4252936" cy="2835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Клавиатура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31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Внешние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устройства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73" name="AutoShape 1" descr="&gt;Периферийные устройства вывода данных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4" name="AutoShape 2" descr="&gt;Периферийные устройства вывода данных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605" name="AutoShape 5" descr="&gt;&amp;Pcy;&amp;iecy;&amp;rcy;&amp;icy;&amp;fcy;&amp;iecy;&amp;rcy;&amp;icy;&amp;jcy;&amp;ncy;&amp;ycy;&amp;iecy; &amp;ucy;&amp;scy;&amp;tcy;&amp;rcy;&amp;ocy;&amp;jcy;&amp;scy;&amp;tcy;&amp;vcy;&amp;acy; &amp;vcy;&amp;vcy;&amp;ocy;&amp;dcy;&amp;acy; &amp;dcy;&amp;acy;&amp;ncy;&amp;ncy;&amp;ycy;&amp;khcy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608" name="AutoShape 8" descr="&gt;&amp;Pcy;&amp;iecy;&amp;rcy;&amp;icy;&amp;fcy;&amp;iecy;&amp;rcy;&amp;icy;&amp;jcy;&amp;ncy;&amp;ycy;&amp;iecy; &amp;ucy;&amp;scy;&amp;tcy;&amp;rcy;&amp;ocy;&amp;jcy;&amp;scy;&amp;tcy;&amp;vcy;&amp;acy; &amp;vcy;&amp;vcy;&amp;ocy;&amp;dcy;&amp;acy; &amp;dcy;&amp;acy;&amp;ncy;&amp;ncy;&amp;ycy;&amp;khcy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0247" y="1438265"/>
            <a:ext cx="8484689" cy="3348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Мышь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  <a:latin typeface="Sansation" pitchFamily="2" charset="0"/>
              </a:rPr>
              <a:t>32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Внешние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устройства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73" name="AutoShape 1" descr="&gt;Периферийные устройства вывода данных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4" name="AutoShape 2" descr="&gt;Периферийные устройства вывода данных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605" name="AutoShape 5" descr="&gt;&amp;Pcy;&amp;iecy;&amp;rcy;&amp;icy;&amp;fcy;&amp;iecy;&amp;rcy;&amp;icy;&amp;jcy;&amp;ncy;&amp;ycy;&amp;iecy; &amp;ucy;&amp;scy;&amp;tcy;&amp;rcy;&amp;ocy;&amp;jcy;&amp;scy;&amp;tcy;&amp;vcy;&amp;acy; &amp;vcy;&amp;vcy;&amp;ocy;&amp;dcy;&amp;acy; &amp;dcy;&amp;acy;&amp;ncy;&amp;ncy;&amp;ycy;&amp;khcy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608" name="AutoShape 8" descr="&gt;&amp;Pcy;&amp;iecy;&amp;rcy;&amp;icy;&amp;fcy;&amp;iecy;&amp;rcy;&amp;icy;&amp;jcy;&amp;ncy;&amp;ycy;&amp;iecy; &amp;ucy;&amp;scy;&amp;tcy;&amp;rcy;&amp;ocy;&amp;jcy;&amp;scy;&amp;tcy;&amp;vcy;&amp;acy; &amp;vcy;&amp;vcy;&amp;ocy;&amp;dcy;&amp;acy; &amp;dcy;&amp;acy;&amp;ncy;&amp;ncy;&amp;ycy;&amp;khcy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0528" y="1528752"/>
            <a:ext cx="3462150" cy="298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391024" y="3067048"/>
            <a:ext cx="3898901" cy="2915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Графический планшет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  <a:latin typeface="Sansation" pitchFamily="2" charset="0"/>
              </a:rPr>
              <a:t>33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Внешние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устройства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73" name="AutoShape 1" descr="&gt;Периферийные устройства вывода данных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4" name="AutoShape 2" descr="&gt;Периферийные устройства вывода данных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605" name="AutoShape 5" descr="&gt;&amp;Pcy;&amp;iecy;&amp;rcy;&amp;icy;&amp;fcy;&amp;iecy;&amp;rcy;&amp;icy;&amp;jcy;&amp;ncy;&amp;ycy;&amp;iecy; &amp;ucy;&amp;scy;&amp;tcy;&amp;rcy;&amp;ocy;&amp;jcy;&amp;scy;&amp;tcy;&amp;vcy;&amp;acy; &amp;vcy;&amp;vcy;&amp;ocy;&amp;dcy;&amp;acy; &amp;dcy;&amp;acy;&amp;ncy;&amp;ncy;&amp;ycy;&amp;khcy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608" name="AutoShape 8" descr="&gt;&amp;Pcy;&amp;iecy;&amp;rcy;&amp;icy;&amp;fcy;&amp;iecy;&amp;rcy;&amp;icy;&amp;jcy;&amp;ncy;&amp;ycy;&amp;iecy; &amp;ucy;&amp;scy;&amp;tcy;&amp;rcy;&amp;ocy;&amp;jcy;&amp;scy;&amp;tcy;&amp;vcy;&amp;acy; &amp;vcy;&amp;vcy;&amp;ocy;&amp;dcy;&amp;acy; &amp;dcy;&amp;acy;&amp;ncy;&amp;ncy;&amp;ycy;&amp;khcy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228576" y="1347776"/>
            <a:ext cx="87773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>
                <a:solidFill>
                  <a:srgbClr val="C00000"/>
                </a:solidFill>
              </a:rPr>
              <a:t>Графический планшет </a:t>
            </a:r>
            <a:r>
              <a:rPr lang="ru-RU" sz="1600" b="1" dirty="0" smtClean="0"/>
              <a:t>– это устройство, с помощью которого можно производить ввод данных от руки, как в память данного устройства, так и непосредственно в компьютер или ноутбук.</a:t>
            </a:r>
            <a:endParaRPr lang="ru-RU" sz="1600" b="1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43464" y="1890704"/>
            <a:ext cx="4129084" cy="3088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19064" y="2795584"/>
            <a:ext cx="4762500" cy="315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-1"/>
            <a:ext cx="9144000" cy="62341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2"/>
          <p:cNvSpPr>
            <a:spLocks noGrp="1"/>
          </p:cNvSpPr>
          <p:nvPr>
            <p:ph type="subTitle" idx="1"/>
          </p:nvPr>
        </p:nvSpPr>
        <p:spPr>
          <a:xfrm>
            <a:off x="0" y="3078164"/>
            <a:ext cx="7181850" cy="350836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algn="r"/>
            <a:r>
              <a:rPr lang="en-US" sz="2000" b="1" dirty="0" smtClean="0">
                <a:solidFill>
                  <a:schemeClr val="bg1"/>
                </a:solidFill>
                <a:latin typeface="Sansation" pitchFamily="2" charset="0"/>
              </a:rPr>
              <a:t>See you soon</a:t>
            </a:r>
            <a:endParaRPr lang="mk-MK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2968" y="1619240"/>
            <a:ext cx="6243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THANKS</a:t>
            </a:r>
            <a:r>
              <a: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FOR</a:t>
            </a:r>
            <a:endParaRPr lang="mk-MK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2968" y="2234206"/>
            <a:ext cx="6243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COMING</a:t>
            </a:r>
            <a:endParaRPr lang="mk-MK" sz="5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allAtOnce" animBg="1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Периферийные устройства ввода данных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3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Внешние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устройства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73" name="AutoShape 1" descr="&gt;Периферийные устройства вывода данных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4" name="AutoShape 2" descr="&gt;Периферийные устройства вывода данных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228576" y="1619240"/>
            <a:ext cx="8184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b="1" dirty="0" smtClean="0"/>
              <a:t>Сканер</a:t>
            </a:r>
            <a:endParaRPr lang="ru-RU" sz="16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4029072" y="1331171"/>
            <a:ext cx="48863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Предназначается для анализа и оцифровки различных объектов (обычно изображение, текст), создаёт цифровую копию изображения объекта.</a:t>
            </a:r>
            <a:endParaRPr lang="ru-RU" sz="1600" b="1" dirty="0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228576" y="2433632"/>
            <a:ext cx="8596360" cy="15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Прямоугольник 20"/>
          <p:cNvSpPr/>
          <p:nvPr/>
        </p:nvSpPr>
        <p:spPr>
          <a:xfrm>
            <a:off x="4029072" y="2433632"/>
            <a:ext cx="47053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Клавиатура относится к стандартным средствам персонального компьютера для ввода данных с помощью клавиш. Служит для ввода алфавитно-цифровых (знаковых) данных, а также команд управления.</a:t>
            </a:r>
            <a:endParaRPr lang="ru-RU" sz="1600" b="1" dirty="0"/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228576" y="3789364"/>
            <a:ext cx="8596360" cy="15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3" name="Прямоугольник 22"/>
          <p:cNvSpPr/>
          <p:nvPr/>
        </p:nvSpPr>
        <p:spPr>
          <a:xfrm>
            <a:off x="228576" y="3971928"/>
            <a:ext cx="18097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/>
              <a:t>Мышь</a:t>
            </a:r>
            <a:endParaRPr lang="ru-RU" sz="1600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228576" y="2886072"/>
            <a:ext cx="12130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b="1" dirty="0" smtClean="0"/>
              <a:t>Клавиатура</a:t>
            </a:r>
            <a:endParaRPr lang="ru-RU" sz="1600" dirty="0"/>
          </a:p>
        </p:txBody>
      </p:sp>
      <p:sp>
        <p:nvSpPr>
          <p:cNvPr id="25" name="Прямоугольник 24"/>
          <p:cNvSpPr/>
          <p:nvPr/>
        </p:nvSpPr>
        <p:spPr>
          <a:xfrm>
            <a:off x="4029072" y="3790952"/>
            <a:ext cx="47053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Манипуляторы типа "мышь". Перемещение мыши по плоской поверхности синхронизировано с перемещением графического объекта (указателя мыши) на экране монитора. </a:t>
            </a:r>
            <a:endParaRPr lang="ru-RU" sz="1600" b="1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228576" y="4876808"/>
            <a:ext cx="8596360" cy="15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Прямоугольник 27"/>
          <p:cNvSpPr/>
          <p:nvPr/>
        </p:nvSpPr>
        <p:spPr>
          <a:xfrm>
            <a:off x="228576" y="5057784"/>
            <a:ext cx="19907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/>
              <a:t>Графический планшет (дигитайзер)</a:t>
            </a:r>
            <a:endParaRPr lang="ru-RU" sz="1600" b="1" dirty="0"/>
          </a:p>
        </p:txBody>
      </p:sp>
      <p:sp>
        <p:nvSpPr>
          <p:cNvPr id="29" name="Прямоугольник 28"/>
          <p:cNvSpPr/>
          <p:nvPr/>
        </p:nvSpPr>
        <p:spPr>
          <a:xfrm>
            <a:off x="4029072" y="4876808"/>
            <a:ext cx="47053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Предназначены для ввода художественной графической информации. Такие устройства удобны для художников и иллюстраторов, поскольку позволяют им создавать экранные изображения привычными приемами.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71709" y="1347776"/>
            <a:ext cx="1666875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309800" y="2614608"/>
            <a:ext cx="1666875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605" name="AutoShape 5" descr="&gt;&amp;Pcy;&amp;iecy;&amp;rcy;&amp;icy;&amp;fcy;&amp;iecy;&amp;rcy;&amp;icy;&amp;jcy;&amp;ncy;&amp;ycy;&amp;iecy; &amp;ucy;&amp;scy;&amp;tcy;&amp;rcy;&amp;ocy;&amp;jcy;&amp;scy;&amp;tcy;&amp;vcy;&amp;acy; &amp;vcy;&amp;vcy;&amp;ocy;&amp;dcy;&amp;acy; &amp;dcy;&amp;acy;&amp;ncy;&amp;ncy;&amp;ycy;&amp;khcy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5606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309800" y="3881440"/>
            <a:ext cx="1666875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608" name="AutoShape 8" descr="&gt;&amp;Pcy;&amp;iecy;&amp;rcy;&amp;icy;&amp;fcy;&amp;iecy;&amp;rcy;&amp;icy;&amp;jcy;&amp;ncy;&amp;ycy;&amp;iecy; &amp;ucy;&amp;scy;&amp;tcy;&amp;rcy;&amp;ocy;&amp;jcy;&amp;scy;&amp;tcy;&amp;vcy;&amp;acy; &amp;vcy;&amp;vcy;&amp;ocy;&amp;dcy;&amp;acy; &amp;dcy;&amp;acy;&amp;ncy;&amp;ncy;&amp;ycy;&amp;khcy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5609" name="Picture 9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309800" y="5100652"/>
            <a:ext cx="1666875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Периферийные устройства хранения данных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4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Внешние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устройства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73" name="AutoShape 1" descr="&gt;Периферийные устройства вывода данных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4" name="AutoShape 2" descr="&gt;Периферийные устройства вывода данных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228577" y="2071680"/>
            <a:ext cx="19002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Flash – </a:t>
            </a:r>
            <a:r>
              <a:rPr lang="ru-RU" sz="1600" b="1" dirty="0" smtClean="0"/>
              <a:t>накопители / внешние </a:t>
            </a:r>
            <a:r>
              <a:rPr lang="en-US" sz="1600" b="1" dirty="0" smtClean="0"/>
              <a:t>HDD</a:t>
            </a:r>
            <a:endParaRPr lang="ru-RU" sz="16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4029072" y="1331171"/>
            <a:ext cx="488635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Запоминающие устройства, использующие в качестве носителя или флэш-память или внешний жесткий диск, подключаемые к компьютеру или иному считывающему устройству по интерфейсу USB (eSATA). Основное назначение внешних накопителей — хранение, перенос и обмен данными, резервное копирование, загрузка операционных систем и другое.</a:t>
            </a:r>
            <a:endParaRPr lang="ru-RU" sz="1600" b="1" dirty="0"/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228576" y="3519488"/>
            <a:ext cx="8596360" cy="15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3" name="Прямоугольник 22"/>
          <p:cNvSpPr/>
          <p:nvPr/>
        </p:nvSpPr>
        <p:spPr>
          <a:xfrm>
            <a:off x="228577" y="4014796"/>
            <a:ext cx="1809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Zip-</a:t>
            </a:r>
            <a:r>
              <a:rPr lang="ru-RU" sz="1600" b="1" dirty="0" smtClean="0"/>
              <a:t>накопители, </a:t>
            </a:r>
            <a:r>
              <a:rPr lang="en-US" sz="1600" b="1" dirty="0" err="1" smtClean="0"/>
              <a:t>HiFD</a:t>
            </a:r>
            <a:r>
              <a:rPr lang="en-US" sz="1600" b="1" dirty="0" smtClean="0"/>
              <a:t>-</a:t>
            </a:r>
            <a:r>
              <a:rPr lang="ru-RU" sz="1600" b="1" dirty="0" smtClean="0"/>
              <a:t>накопители, </a:t>
            </a:r>
            <a:r>
              <a:rPr lang="en-US" sz="1600" b="1" dirty="0" smtClean="0"/>
              <a:t>JAZ-</a:t>
            </a:r>
            <a:r>
              <a:rPr lang="ru-RU" sz="1600" b="1" dirty="0" smtClean="0"/>
              <a:t>накопители</a:t>
            </a:r>
            <a:endParaRPr lang="ru-RU" sz="1600" dirty="0"/>
          </a:p>
        </p:txBody>
      </p:sp>
      <p:sp>
        <p:nvSpPr>
          <p:cNvPr id="25" name="Прямоугольник 24"/>
          <p:cNvSpPr/>
          <p:nvPr/>
        </p:nvSpPr>
        <p:spPr>
          <a:xfrm>
            <a:off x="4210048" y="3790952"/>
            <a:ext cx="47053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По своим характеристикам похожи на жесткие диски небольшого объема, но в отличие от них является сменными. Технология не получила большого распространения, по экономическим причинам (стоимость в расчете на 1Мб данных).</a:t>
            </a:r>
            <a:endParaRPr lang="ru-RU" sz="1600" b="1" dirty="0"/>
          </a:p>
        </p:txBody>
      </p:sp>
      <p:sp>
        <p:nvSpPr>
          <p:cNvPr id="25605" name="AutoShape 5" descr="&gt;&amp;Pcy;&amp;iecy;&amp;rcy;&amp;icy;&amp;fcy;&amp;iecy;&amp;rcy;&amp;icy;&amp;jcy;&amp;ncy;&amp;ycy;&amp;iecy; &amp;ucy;&amp;scy;&amp;tcy;&amp;rcy;&amp;ocy;&amp;jcy;&amp;scy;&amp;tcy;&amp;vcy;&amp;acy; &amp;vcy;&amp;vcy;&amp;ocy;&amp;dcy;&amp;acy; &amp;dcy;&amp;acy;&amp;ncy;&amp;ncy;&amp;ycy;&amp;khcy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608" name="AutoShape 8" descr="&gt;&amp;Pcy;&amp;iecy;&amp;rcy;&amp;icy;&amp;fcy;&amp;iecy;&amp;rcy;&amp;icy;&amp;jcy;&amp;ncy;&amp;ycy;&amp;iecy; &amp;ucy;&amp;scy;&amp;tcy;&amp;rcy;&amp;ocy;&amp;jcy;&amp;scy;&amp;tcy;&amp;vcy;&amp;acy; &amp;vcy;&amp;vcy;&amp;ocy;&amp;dcy;&amp;acy; &amp;dcy;&amp;acy;&amp;ncy;&amp;ncy;&amp;ycy;&amp;khcy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19312" y="1800216"/>
            <a:ext cx="1666875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400288" y="3924308"/>
            <a:ext cx="1666875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Периферийные устройства обмена данными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5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Внешние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устройства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73" name="AutoShape 1" descr="&gt;Периферийные устройства вывода данных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4" name="AutoShape 2" descr="&gt;Периферийные устройства вывода данных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228577" y="2318922"/>
            <a:ext cx="18097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/>
              <a:t>Модемы</a:t>
            </a:r>
            <a:endParaRPr lang="ru-RU" sz="1600" dirty="0"/>
          </a:p>
        </p:txBody>
      </p:sp>
      <p:sp>
        <p:nvSpPr>
          <p:cNvPr id="25" name="Прямоугольник 24"/>
          <p:cNvSpPr/>
          <p:nvPr/>
        </p:nvSpPr>
        <p:spPr>
          <a:xfrm>
            <a:off x="4029072" y="1438264"/>
            <a:ext cx="470537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Предназначены для обмена информацией между удаленными компьютерами по каналам связи, принято называть модемом (модулятор + демодулятор). Наибольшее распространение в настоящее время получили ADSL-модемы, позволяющие передавать данные по кабельным сетям низких категорий (телефонные линии) на большие расстояния с большой скоростью.</a:t>
            </a:r>
            <a:endParaRPr lang="ru-RU" sz="1600" b="1" dirty="0"/>
          </a:p>
        </p:txBody>
      </p:sp>
      <p:sp>
        <p:nvSpPr>
          <p:cNvPr id="25605" name="AutoShape 5" descr="&gt;&amp;Pcy;&amp;iecy;&amp;rcy;&amp;icy;&amp;fcy;&amp;iecy;&amp;rcy;&amp;icy;&amp;jcy;&amp;ncy;&amp;ycy;&amp;iecy; &amp;ucy;&amp;scy;&amp;tcy;&amp;rcy;&amp;ocy;&amp;jcy;&amp;scy;&amp;tcy;&amp;vcy;&amp;acy; &amp;vcy;&amp;vcy;&amp;ocy;&amp;dcy;&amp;acy; &amp;dcy;&amp;acy;&amp;ncy;&amp;ncy;&amp;ycy;&amp;khcy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608" name="AutoShape 8" descr="&gt;&amp;Pcy;&amp;iecy;&amp;rcy;&amp;icy;&amp;fcy;&amp;iecy;&amp;rcy;&amp;icy;&amp;jcy;&amp;ncy;&amp;ycy;&amp;iecy; &amp;ucy;&amp;scy;&amp;tcy;&amp;rcy;&amp;ocy;&amp;jcy;&amp;scy;&amp;tcy;&amp;vcy;&amp;acy; &amp;vcy;&amp;vcy;&amp;ocy;&amp;dcy;&amp;acy; &amp;dcy;&amp;acy;&amp;ncy;&amp;ncy;&amp;ycy;&amp;khcy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38336" y="1981192"/>
            <a:ext cx="1666875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Мониторы на ЭЛТ, их характеристики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6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Внешние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устройства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73" name="AutoShape 1" descr="&gt;Периферийные устройства вывода данных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4" name="AutoShape 2" descr="&gt;Периферийные устройства вывода данных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605" name="AutoShape 5" descr="&gt;&amp;Pcy;&amp;iecy;&amp;rcy;&amp;icy;&amp;fcy;&amp;iecy;&amp;rcy;&amp;icy;&amp;jcy;&amp;ncy;&amp;ycy;&amp;iecy; &amp;ucy;&amp;scy;&amp;tcy;&amp;rcy;&amp;ocy;&amp;jcy;&amp;scy;&amp;tcy;&amp;vcy;&amp;acy; &amp;vcy;&amp;vcy;&amp;ocy;&amp;dcy;&amp;acy; &amp;dcy;&amp;acy;&amp;ncy;&amp;ncy;&amp;ycy;&amp;khcy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608" name="AutoShape 8" descr="&gt;&amp;Pcy;&amp;iecy;&amp;rcy;&amp;icy;&amp;fcy;&amp;iecy;&amp;rcy;&amp;icy;&amp;jcy;&amp;ncy;&amp;ycy;&amp;iecy; &amp;ucy;&amp;scy;&amp;tcy;&amp;rcy;&amp;ocy;&amp;jcy;&amp;scy;&amp;tcy;&amp;vcy;&amp;acy; &amp;vcy;&amp;vcy;&amp;ocy;&amp;dcy;&amp;acy; &amp;dcy;&amp;acy;&amp;ncy;&amp;ncy;&amp;ycy;&amp;khcy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9552" y="3609976"/>
            <a:ext cx="2533664" cy="2363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124192" y="1420166"/>
            <a:ext cx="5791232" cy="4632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28577" y="1347776"/>
            <a:ext cx="3981472" cy="1804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Мониторы на ЭЛТ, их характеристики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Внешние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устройства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73" name="AutoShape 1" descr="&gt;Периферийные устройства вывода данных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4" name="AutoShape 2" descr="&gt;Периферийные устройства вывода данных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605" name="AutoShape 5" descr="&gt;&amp;Pcy;&amp;iecy;&amp;rcy;&amp;icy;&amp;fcy;&amp;iecy;&amp;rcy;&amp;icy;&amp;jcy;&amp;ncy;&amp;ycy;&amp;iecy; &amp;ucy;&amp;scy;&amp;tcy;&amp;rcy;&amp;ocy;&amp;jcy;&amp;scy;&amp;tcy;&amp;vcy;&amp;acy; &amp;vcy;&amp;vcy;&amp;ocy;&amp;dcy;&amp;acy; &amp;dcy;&amp;acy;&amp;ncy;&amp;ncy;&amp;ycy;&amp;khcy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608" name="AutoShape 8" descr="&gt;&amp;Pcy;&amp;iecy;&amp;rcy;&amp;icy;&amp;fcy;&amp;iecy;&amp;rcy;&amp;icy;&amp;jcy;&amp;ncy;&amp;ycy;&amp;iecy; &amp;ucy;&amp;scy;&amp;tcy;&amp;rcy;&amp;ocy;&amp;jcy;&amp;scy;&amp;tcy;&amp;vcy;&amp;acy; &amp;vcy;&amp;vcy;&amp;ocy;&amp;dcy;&amp;acy; &amp;dcy;&amp;acy;&amp;ncy;&amp;ncy;&amp;ycy;&amp;khcy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228576" y="1257288"/>
            <a:ext cx="868684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Разрешение</a:t>
            </a:r>
            <a:r>
              <a:rPr lang="ru-RU" sz="1600" b="1" dirty="0" smtClean="0"/>
              <a:t> - это плотность изображения на экране, которая определяется количеством видимых точек по горизонтали и по вертикали.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Чем выше разрешение экрана, тем больше информации на нем помещается.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52976" y="2982960"/>
            <a:ext cx="4391024" cy="3179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Прямоугольник 13"/>
          <p:cNvSpPr/>
          <p:nvPr/>
        </p:nvSpPr>
        <p:spPr>
          <a:xfrm>
            <a:off x="228576" y="2540809"/>
            <a:ext cx="470537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/>
              <a:t>Чем больше разрешение монитора, тем мельче отображаемая информация. Любой монитор ЭЛТ поддерживает несколько разрешений.</a:t>
            </a:r>
            <a:br>
              <a:rPr lang="ru-RU" sz="1600" b="1" dirty="0" smtClean="0"/>
            </a:br>
            <a:r>
              <a:rPr lang="ru-RU" sz="1600" b="1" dirty="0" smtClean="0"/>
              <a:t/>
            </a:r>
            <a:br>
              <a:rPr lang="ru-RU" sz="1600" b="1" dirty="0" smtClean="0"/>
            </a:br>
            <a:r>
              <a:rPr lang="ru-RU" sz="1600" b="1" dirty="0" smtClean="0"/>
              <a:t>В зависимости от размера экрана обычно используются следующие оптимальные разрешения монитора:</a:t>
            </a:r>
            <a:br>
              <a:rPr lang="ru-RU" sz="1600" b="1" dirty="0" smtClean="0"/>
            </a:br>
            <a:r>
              <a:rPr lang="ru-RU" sz="1600" b="1" dirty="0" smtClean="0"/>
              <a:t>14-, 15” – 800</a:t>
            </a:r>
            <a:r>
              <a:rPr lang="en-US" sz="1600" b="1" dirty="0" smtClean="0"/>
              <a:t>x600;</a:t>
            </a:r>
            <a:br>
              <a:rPr lang="en-US" sz="1600" b="1" dirty="0" smtClean="0"/>
            </a:br>
            <a:r>
              <a:rPr lang="en-US" sz="1600" b="1" dirty="0" smtClean="0"/>
              <a:t>17” – 1024x768;</a:t>
            </a:r>
            <a:br>
              <a:rPr lang="en-US" sz="1600" b="1" dirty="0" smtClean="0"/>
            </a:br>
            <a:r>
              <a:rPr lang="en-US" sz="1600" b="1" dirty="0" smtClean="0"/>
              <a:t>19” – 1280x960;</a:t>
            </a:r>
            <a:br>
              <a:rPr lang="en-US" sz="1600" b="1" dirty="0" smtClean="0"/>
            </a:br>
            <a:r>
              <a:rPr lang="en-US" sz="1600" b="1" dirty="0" smtClean="0"/>
              <a:t>21” – 1600x1200;</a:t>
            </a:r>
            <a:br>
              <a:rPr lang="en-US" sz="1600" b="1" dirty="0" smtClean="0"/>
            </a:br>
            <a:r>
              <a:rPr lang="en-US" sz="1600" b="1" dirty="0" smtClean="0"/>
              <a:t>24” – 1920x1080;</a:t>
            </a:r>
            <a:endParaRPr lang="ru-RU" sz="16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Мониторы на ЭЛТ, их характеристики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Внешние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устройства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73" name="AutoShape 1" descr="&gt;Периферийные устройства вывода данных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4" name="AutoShape 2" descr="&gt;Периферийные устройства вывода данных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605" name="AutoShape 5" descr="&gt;&amp;Pcy;&amp;iecy;&amp;rcy;&amp;icy;&amp;fcy;&amp;iecy;&amp;rcy;&amp;icy;&amp;jcy;&amp;ncy;&amp;ycy;&amp;iecy; &amp;ucy;&amp;scy;&amp;tcy;&amp;rcy;&amp;ocy;&amp;jcy;&amp;scy;&amp;tcy;&amp;vcy;&amp;acy; &amp;vcy;&amp;vcy;&amp;ocy;&amp;dcy;&amp;acy; &amp;dcy;&amp;acy;&amp;ncy;&amp;ncy;&amp;ycy;&amp;khcy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608" name="AutoShape 8" descr="&gt;&amp;Pcy;&amp;iecy;&amp;rcy;&amp;icy;&amp;fcy;&amp;iecy;&amp;rcy;&amp;icy;&amp;jcy;&amp;ncy;&amp;ycy;&amp;iecy; &amp;ucy;&amp;scy;&amp;tcy;&amp;rcy;&amp;ocy;&amp;jcy;&amp;scy;&amp;tcy;&amp;vcy;&amp;acy; &amp;vcy;&amp;vcy;&amp;ocy;&amp;dcy;&amp;acy; &amp;dcy;&amp;acy;&amp;ncy;&amp;ncy;&amp;ycy;&amp;khcy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138088" y="1285047"/>
            <a:ext cx="86868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Частота обновления монитора - </a:t>
            </a:r>
            <a:r>
              <a:rPr lang="ru-RU" sz="1600" b="1" dirty="0" smtClean="0"/>
              <a:t>основной принцип работы монитора, основанного на электронно-лучевой трубке - последовательная смена изображений (кадров). Эта смена происходит настолько быстро, что внешне создается эффект непрерывности изображения.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76632" y="2452699"/>
            <a:ext cx="5362575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Прямоугольник 14"/>
          <p:cNvSpPr/>
          <p:nvPr/>
        </p:nvSpPr>
        <p:spPr>
          <a:xfrm>
            <a:off x="138088" y="2568484"/>
            <a:ext cx="343854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/>
              <a:t>Чем выше частота смены изображений (кадров) - тем менее заметно мерцание экрана и, соответственно, тем меньше усталость от работы за компьютером.</a:t>
            </a:r>
            <a:br>
              <a:rPr lang="ru-RU" sz="1600" b="1" dirty="0" smtClean="0"/>
            </a:br>
            <a:r>
              <a:rPr lang="ru-RU" sz="1600" b="1" dirty="0" smtClean="0"/>
              <a:t/>
            </a:r>
            <a:br>
              <a:rPr lang="ru-RU" sz="1600" b="1" dirty="0" smtClean="0"/>
            </a:br>
            <a:r>
              <a:rPr lang="ru-RU" sz="1600" b="1" dirty="0" smtClean="0"/>
              <a:t>Безопасной считается частота обновления экрана не менее </a:t>
            </a:r>
          </a:p>
          <a:p>
            <a:r>
              <a:rPr lang="ru-RU" sz="1600" b="1" dirty="0" smtClean="0"/>
              <a:t>85 Гц</a:t>
            </a:r>
            <a:br>
              <a:rPr lang="ru-RU" sz="1600" b="1" dirty="0" smtClean="0"/>
            </a:b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6597</TotalTime>
  <Words>2304</Words>
  <Application>Microsoft Office PowerPoint</Application>
  <PresentationFormat>Экран (4:3)</PresentationFormat>
  <Paragraphs>327</Paragraphs>
  <Slides>36</Slides>
  <Notes>36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37" baseType="lpstr"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John Smith</dc:creator>
  <cp:lastModifiedBy>Сергей</cp:lastModifiedBy>
  <cp:revision>779</cp:revision>
  <dcterms:created xsi:type="dcterms:W3CDTF">2011-02-07T16:44:09Z</dcterms:created>
  <dcterms:modified xsi:type="dcterms:W3CDTF">2015-05-05T11:21:23Z</dcterms:modified>
</cp:coreProperties>
</file>